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94946-D7A9-42FC-B248-08DA891263D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531A07A-D0D1-433C-AB9A-27BBDF433C0B}">
      <dgm:prSet/>
      <dgm:spPr/>
      <dgm:t>
        <a:bodyPr/>
        <a:lstStyle/>
        <a:p>
          <a:pPr rtl="0"/>
          <a:r>
            <a:rPr lang="ru-RU" b="1" dirty="0" smtClean="0"/>
            <a:t>Становится аксиомой, что использование информационно-компьютерных технологий (ИКТ) в различных сферах деятельности стало частью </a:t>
          </a:r>
          <a:r>
            <a:rPr lang="ru-RU" b="1" i="1" dirty="0" smtClean="0"/>
            <a:t>культуры </a:t>
          </a:r>
          <a:r>
            <a:rPr lang="ru-RU" b="1" dirty="0" smtClean="0"/>
            <a:t>и необходимой нормой. </a:t>
          </a:r>
          <a:br>
            <a:rPr lang="ru-RU" b="1" dirty="0" smtClean="0"/>
          </a:br>
          <a:r>
            <a:rPr lang="ru-RU" b="1" dirty="0" smtClean="0"/>
            <a:t>       Владение информационно-компьютерными технологиями помогает педагогу чувствовать себя комфортно в новых социально-экономических условиях, а образовательному учреждению – перейти на режим функционирования и развития как открытой образовательной системы. </a:t>
          </a:r>
          <a:r>
            <a:rPr lang="ru-RU" b="0" dirty="0" smtClean="0"/>
            <a:t/>
          </a:r>
          <a:br>
            <a:rPr lang="ru-RU" b="0" dirty="0" smtClean="0"/>
          </a:br>
          <a:endParaRPr lang="ru-RU" b="0" dirty="0"/>
        </a:p>
      </dgm:t>
    </dgm:pt>
    <dgm:pt modelId="{DE99F7A6-1311-4DA7-A9B1-EB2087EA2223}" type="parTrans" cxnId="{BE6923E3-CF26-4D5B-B2C4-97B064C15631}">
      <dgm:prSet/>
      <dgm:spPr/>
      <dgm:t>
        <a:bodyPr/>
        <a:lstStyle/>
        <a:p>
          <a:endParaRPr lang="ru-RU"/>
        </a:p>
      </dgm:t>
    </dgm:pt>
    <dgm:pt modelId="{6A4D53BB-CCC7-44D8-B634-19876EB99FB3}" type="sibTrans" cxnId="{BE6923E3-CF26-4D5B-B2C4-97B064C15631}">
      <dgm:prSet/>
      <dgm:spPr/>
      <dgm:t>
        <a:bodyPr/>
        <a:lstStyle/>
        <a:p>
          <a:endParaRPr lang="ru-RU"/>
        </a:p>
      </dgm:t>
    </dgm:pt>
    <dgm:pt modelId="{EF8C3546-F99B-448F-889C-C9059E5738C3}" type="pres">
      <dgm:prSet presAssocID="{C3E94946-D7A9-42FC-B248-08DA891263D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949B1D-959B-4A1C-B707-64F99BB4C1E6}" type="pres">
      <dgm:prSet presAssocID="{2531A07A-D0D1-433C-AB9A-27BBDF433C0B}" presName="circle1" presStyleLbl="node1" presStyleIdx="0" presStyleCnt="1"/>
      <dgm:spPr/>
    </dgm:pt>
    <dgm:pt modelId="{DC3E2BB4-7615-4D69-8DA8-973502FD373E}" type="pres">
      <dgm:prSet presAssocID="{2531A07A-D0D1-433C-AB9A-27BBDF433C0B}" presName="space" presStyleCnt="0"/>
      <dgm:spPr/>
    </dgm:pt>
    <dgm:pt modelId="{F8F9D687-905F-4DC0-BE39-CE46D611CE1C}" type="pres">
      <dgm:prSet presAssocID="{2531A07A-D0D1-433C-AB9A-27BBDF433C0B}" presName="rect1" presStyleLbl="alignAcc1" presStyleIdx="0" presStyleCnt="1"/>
      <dgm:spPr/>
      <dgm:t>
        <a:bodyPr/>
        <a:lstStyle/>
        <a:p>
          <a:endParaRPr lang="ru-RU"/>
        </a:p>
      </dgm:t>
    </dgm:pt>
    <dgm:pt modelId="{C306879F-1B4E-4D71-8C40-8C396E9ADA49}" type="pres">
      <dgm:prSet presAssocID="{2531A07A-D0D1-433C-AB9A-27BBDF433C0B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8BB545-73F1-4892-8011-776CB186FEC9}" type="presOf" srcId="{2531A07A-D0D1-433C-AB9A-27BBDF433C0B}" destId="{F8F9D687-905F-4DC0-BE39-CE46D611CE1C}" srcOrd="0" destOrd="0" presId="urn:microsoft.com/office/officeart/2005/8/layout/target3"/>
    <dgm:cxn modelId="{BE6923E3-CF26-4D5B-B2C4-97B064C15631}" srcId="{C3E94946-D7A9-42FC-B248-08DA891263DB}" destId="{2531A07A-D0D1-433C-AB9A-27BBDF433C0B}" srcOrd="0" destOrd="0" parTransId="{DE99F7A6-1311-4DA7-A9B1-EB2087EA2223}" sibTransId="{6A4D53BB-CCC7-44D8-B634-19876EB99FB3}"/>
    <dgm:cxn modelId="{EDE220D2-8E12-44CA-A832-66F9E6D6EC4E}" type="presOf" srcId="{C3E94946-D7A9-42FC-B248-08DA891263DB}" destId="{EF8C3546-F99B-448F-889C-C9059E5738C3}" srcOrd="0" destOrd="0" presId="urn:microsoft.com/office/officeart/2005/8/layout/target3"/>
    <dgm:cxn modelId="{FAC67CD0-7A6C-4669-99E0-B7E6A820ED3A}" type="presOf" srcId="{2531A07A-D0D1-433C-AB9A-27BBDF433C0B}" destId="{C306879F-1B4E-4D71-8C40-8C396E9ADA49}" srcOrd="1" destOrd="0" presId="urn:microsoft.com/office/officeart/2005/8/layout/target3"/>
    <dgm:cxn modelId="{16E1456B-5E98-4692-A173-A82806C23158}" type="presParOf" srcId="{EF8C3546-F99B-448F-889C-C9059E5738C3}" destId="{8B949B1D-959B-4A1C-B707-64F99BB4C1E6}" srcOrd="0" destOrd="0" presId="urn:microsoft.com/office/officeart/2005/8/layout/target3"/>
    <dgm:cxn modelId="{97655CA5-FC15-45FF-BD51-7759A8FECBD2}" type="presParOf" srcId="{EF8C3546-F99B-448F-889C-C9059E5738C3}" destId="{DC3E2BB4-7615-4D69-8DA8-973502FD373E}" srcOrd="1" destOrd="0" presId="urn:microsoft.com/office/officeart/2005/8/layout/target3"/>
    <dgm:cxn modelId="{CE283E46-5E97-4C74-A599-90788C5D5595}" type="presParOf" srcId="{EF8C3546-F99B-448F-889C-C9059E5738C3}" destId="{F8F9D687-905F-4DC0-BE39-CE46D611CE1C}" srcOrd="2" destOrd="0" presId="urn:microsoft.com/office/officeart/2005/8/layout/target3"/>
    <dgm:cxn modelId="{705101EC-0297-4A51-8444-FA922D0126F6}" type="presParOf" srcId="{EF8C3546-F99B-448F-889C-C9059E5738C3}" destId="{C306879F-1B4E-4D71-8C40-8C396E9ADA4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5EE5AA-0FFB-4D40-8BD9-DA2F221FCE7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A077A2E-4BE9-4106-835D-062C1EB1302C}">
      <dgm:prSet/>
      <dgm:spPr/>
      <dgm:t>
        <a:bodyPr/>
        <a:lstStyle/>
        <a:p>
          <a:pPr rtl="0"/>
          <a:r>
            <a:rPr lang="ru-RU" dirty="0" smtClean="0"/>
            <a:t>С увеличением объема работ, потребностью опережающего управления, необходимостью прогнозирования и планирования возрастает роль информационного подхода в управлении</a:t>
          </a:r>
          <a:endParaRPr lang="ru-RU" dirty="0"/>
        </a:p>
      </dgm:t>
    </dgm:pt>
    <dgm:pt modelId="{650280F9-889D-42EB-942C-EA03BB029DA4}" type="parTrans" cxnId="{70876E13-99F9-42F2-B4D4-B086FF0EC23E}">
      <dgm:prSet/>
      <dgm:spPr/>
      <dgm:t>
        <a:bodyPr/>
        <a:lstStyle/>
        <a:p>
          <a:endParaRPr lang="ru-RU"/>
        </a:p>
      </dgm:t>
    </dgm:pt>
    <dgm:pt modelId="{919371E0-F6AE-4800-9651-95C3C545D942}" type="sibTrans" cxnId="{70876E13-99F9-42F2-B4D4-B086FF0EC23E}">
      <dgm:prSet/>
      <dgm:spPr/>
      <dgm:t>
        <a:bodyPr/>
        <a:lstStyle/>
        <a:p>
          <a:endParaRPr lang="ru-RU"/>
        </a:p>
      </dgm:t>
    </dgm:pt>
    <dgm:pt modelId="{3458766E-AB7F-492B-86FF-3AD6ED4A4D5E}" type="pres">
      <dgm:prSet presAssocID="{2A5EE5AA-0FFB-4D40-8BD9-DA2F221FCE7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9C61C2-F0D2-43BA-998D-671608E64F64}" type="pres">
      <dgm:prSet presAssocID="{8A077A2E-4BE9-4106-835D-062C1EB1302C}" presName="circle1" presStyleLbl="node1" presStyleIdx="0" presStyleCnt="1"/>
      <dgm:spPr/>
    </dgm:pt>
    <dgm:pt modelId="{695FFF4A-6977-4C51-822F-D0B7F7BA1870}" type="pres">
      <dgm:prSet presAssocID="{8A077A2E-4BE9-4106-835D-062C1EB1302C}" presName="space" presStyleCnt="0"/>
      <dgm:spPr/>
    </dgm:pt>
    <dgm:pt modelId="{54A5A86D-8F9E-47B9-BF0F-29333F68BB5C}" type="pres">
      <dgm:prSet presAssocID="{8A077A2E-4BE9-4106-835D-062C1EB1302C}" presName="rect1" presStyleLbl="alignAcc1" presStyleIdx="0" presStyleCnt="1"/>
      <dgm:spPr/>
      <dgm:t>
        <a:bodyPr/>
        <a:lstStyle/>
        <a:p>
          <a:endParaRPr lang="ru-RU"/>
        </a:p>
      </dgm:t>
    </dgm:pt>
    <dgm:pt modelId="{B694A481-49E4-4989-8D5A-C8B4F290E0B9}" type="pres">
      <dgm:prSet presAssocID="{8A077A2E-4BE9-4106-835D-062C1EB1302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7A8F84-74FD-4996-A93E-3A6D1CB59A6C}" type="presOf" srcId="{8A077A2E-4BE9-4106-835D-062C1EB1302C}" destId="{B694A481-49E4-4989-8D5A-C8B4F290E0B9}" srcOrd="1" destOrd="0" presId="urn:microsoft.com/office/officeart/2005/8/layout/target3"/>
    <dgm:cxn modelId="{70876E13-99F9-42F2-B4D4-B086FF0EC23E}" srcId="{2A5EE5AA-0FFB-4D40-8BD9-DA2F221FCE74}" destId="{8A077A2E-4BE9-4106-835D-062C1EB1302C}" srcOrd="0" destOrd="0" parTransId="{650280F9-889D-42EB-942C-EA03BB029DA4}" sibTransId="{919371E0-F6AE-4800-9651-95C3C545D942}"/>
    <dgm:cxn modelId="{D0CCA20F-F446-41FE-9683-541DF5702EE7}" type="presOf" srcId="{2A5EE5AA-0FFB-4D40-8BD9-DA2F221FCE74}" destId="{3458766E-AB7F-492B-86FF-3AD6ED4A4D5E}" srcOrd="0" destOrd="0" presId="urn:microsoft.com/office/officeart/2005/8/layout/target3"/>
    <dgm:cxn modelId="{E1141CA7-2205-40FC-8653-BB31F5249158}" type="presOf" srcId="{8A077A2E-4BE9-4106-835D-062C1EB1302C}" destId="{54A5A86D-8F9E-47B9-BF0F-29333F68BB5C}" srcOrd="0" destOrd="0" presId="urn:microsoft.com/office/officeart/2005/8/layout/target3"/>
    <dgm:cxn modelId="{89971E21-DD33-4D73-9734-8DCF1F500D2E}" type="presParOf" srcId="{3458766E-AB7F-492B-86FF-3AD6ED4A4D5E}" destId="{479C61C2-F0D2-43BA-998D-671608E64F64}" srcOrd="0" destOrd="0" presId="urn:microsoft.com/office/officeart/2005/8/layout/target3"/>
    <dgm:cxn modelId="{21242C19-7B45-4062-9639-492BFD10D1C5}" type="presParOf" srcId="{3458766E-AB7F-492B-86FF-3AD6ED4A4D5E}" destId="{695FFF4A-6977-4C51-822F-D0B7F7BA1870}" srcOrd="1" destOrd="0" presId="urn:microsoft.com/office/officeart/2005/8/layout/target3"/>
    <dgm:cxn modelId="{74303F6F-27FA-4E4F-89E7-8D59C0343D85}" type="presParOf" srcId="{3458766E-AB7F-492B-86FF-3AD6ED4A4D5E}" destId="{54A5A86D-8F9E-47B9-BF0F-29333F68BB5C}" srcOrd="2" destOrd="0" presId="urn:microsoft.com/office/officeart/2005/8/layout/target3"/>
    <dgm:cxn modelId="{A9D3CC27-D368-4F12-A411-9A29492B6612}" type="presParOf" srcId="{3458766E-AB7F-492B-86FF-3AD6ED4A4D5E}" destId="{B694A481-49E4-4989-8D5A-C8B4F290E0B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4695E4-EC32-4D5C-BDDC-CE41B4EC77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9C239D-9237-4DA6-B275-079FF9C19005}">
      <dgm:prSet/>
      <dgm:spPr/>
      <dgm:t>
        <a:bodyPr/>
        <a:lstStyle/>
        <a:p>
          <a:pPr algn="ctr" rtl="0"/>
          <a:r>
            <a:rPr lang="ru-RU" b="0" dirty="0" smtClean="0"/>
            <a:t>        Владение информацией в полной мере облегчает принятие верного управленческого решения.</a:t>
          </a:r>
          <a:br>
            <a:rPr lang="ru-RU" b="0" dirty="0" smtClean="0"/>
          </a:br>
          <a:r>
            <a:rPr lang="ru-RU" b="0" dirty="0" smtClean="0"/>
            <a:t>     Умение искать, отбирать, систематизировать, использовать и хранить информацию позволяет сократить время выработки управленческого решения.</a:t>
          </a:r>
          <a:br>
            <a:rPr lang="ru-RU" b="0" dirty="0" smtClean="0"/>
          </a:br>
          <a:r>
            <a:rPr lang="ru-RU" b="0" dirty="0" smtClean="0"/>
            <a:t>     </a:t>
          </a:r>
          <a:r>
            <a:rPr lang="ru-RU" b="1" dirty="0" smtClean="0">
              <a:solidFill>
                <a:schemeClr val="accent4"/>
              </a:solidFill>
            </a:rPr>
            <a:t>Информатизация управления дошкольным образовательным учреждением является необходимым условием повышения его эффективности</a:t>
          </a:r>
          <a:r>
            <a:rPr lang="ru-RU" b="0" dirty="0" smtClean="0"/>
            <a:t/>
          </a:r>
          <a:br>
            <a:rPr lang="ru-RU" b="0" dirty="0" smtClean="0"/>
          </a:br>
          <a:r>
            <a:rPr lang="ru-RU" b="0" dirty="0" smtClean="0"/>
            <a:t>     Важно, чтобы заведующие, старшие воспитатели ДОУ не только осознавали это, но и владели умениями и навыками, связанными с информационной деятельностью</a:t>
          </a:r>
          <a:endParaRPr lang="ru-RU" b="0" dirty="0"/>
        </a:p>
      </dgm:t>
    </dgm:pt>
    <dgm:pt modelId="{C8C183F7-DA3F-4345-93BB-A6832798A0DC}" type="parTrans" cxnId="{57E537F0-7322-4E26-A682-55022E007093}">
      <dgm:prSet/>
      <dgm:spPr/>
      <dgm:t>
        <a:bodyPr/>
        <a:lstStyle/>
        <a:p>
          <a:endParaRPr lang="ru-RU"/>
        </a:p>
      </dgm:t>
    </dgm:pt>
    <dgm:pt modelId="{246EE491-ECD9-40A0-8207-FBA290BF3BBE}" type="sibTrans" cxnId="{57E537F0-7322-4E26-A682-55022E007093}">
      <dgm:prSet/>
      <dgm:spPr/>
      <dgm:t>
        <a:bodyPr/>
        <a:lstStyle/>
        <a:p>
          <a:endParaRPr lang="ru-RU"/>
        </a:p>
      </dgm:t>
    </dgm:pt>
    <dgm:pt modelId="{8DB42267-47AA-4768-82F6-34D845D078A6}" type="pres">
      <dgm:prSet presAssocID="{B74695E4-EC32-4D5C-BDDC-CE41B4EC77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2186B8-D244-4AA0-8D85-DBE4C64A8056}" type="pres">
      <dgm:prSet presAssocID="{309C239D-9237-4DA6-B275-079FF9C1900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0E5367-FB60-481B-9825-74309B438866}" type="presOf" srcId="{309C239D-9237-4DA6-B275-079FF9C19005}" destId="{002186B8-D244-4AA0-8D85-DBE4C64A8056}" srcOrd="0" destOrd="0" presId="urn:microsoft.com/office/officeart/2005/8/layout/vList2"/>
    <dgm:cxn modelId="{57E537F0-7322-4E26-A682-55022E007093}" srcId="{B74695E4-EC32-4D5C-BDDC-CE41B4EC77B1}" destId="{309C239D-9237-4DA6-B275-079FF9C19005}" srcOrd="0" destOrd="0" parTransId="{C8C183F7-DA3F-4345-93BB-A6832798A0DC}" sibTransId="{246EE491-ECD9-40A0-8207-FBA290BF3BBE}"/>
    <dgm:cxn modelId="{91554DC8-0AEE-49D2-9C58-54D6E5C748CF}" type="presOf" srcId="{B74695E4-EC32-4D5C-BDDC-CE41B4EC77B1}" destId="{8DB42267-47AA-4768-82F6-34D845D078A6}" srcOrd="0" destOrd="0" presId="urn:microsoft.com/office/officeart/2005/8/layout/vList2"/>
    <dgm:cxn modelId="{23CC5AD0-422B-4AC7-8C08-F3DDEC12B757}" type="presParOf" srcId="{8DB42267-47AA-4768-82F6-34D845D078A6}" destId="{002186B8-D244-4AA0-8D85-DBE4C64A80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00DC94-44A6-4750-A615-D29A0706F67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00A18BB-63F5-49B6-8EEA-499EE4ED9562}">
      <dgm:prSet/>
      <dgm:spPr/>
      <dgm:t>
        <a:bodyPr/>
        <a:lstStyle/>
        <a:p>
          <a:pPr rtl="0"/>
          <a:r>
            <a:rPr lang="ru-RU" dirty="0" smtClean="0"/>
            <a:t>- методическое обеспечение;</a:t>
          </a:r>
          <a:endParaRPr lang="ru-RU" dirty="0"/>
        </a:p>
      </dgm:t>
    </dgm:pt>
    <dgm:pt modelId="{33479849-72DE-4720-87D7-6D7E44E180AE}" type="parTrans" cxnId="{39616FF9-F007-4AA0-B788-8A01BAF64B7B}">
      <dgm:prSet/>
      <dgm:spPr/>
      <dgm:t>
        <a:bodyPr/>
        <a:lstStyle/>
        <a:p>
          <a:endParaRPr lang="ru-RU"/>
        </a:p>
      </dgm:t>
    </dgm:pt>
    <dgm:pt modelId="{06E404D0-6E32-4CF4-A106-CD4369E24E95}" type="sibTrans" cxnId="{39616FF9-F007-4AA0-B788-8A01BAF64B7B}">
      <dgm:prSet/>
      <dgm:spPr/>
      <dgm:t>
        <a:bodyPr/>
        <a:lstStyle/>
        <a:p>
          <a:endParaRPr lang="ru-RU"/>
        </a:p>
      </dgm:t>
    </dgm:pt>
    <dgm:pt modelId="{D0BD659D-211C-485F-B896-437AEEFCAC15}">
      <dgm:prSet/>
      <dgm:spPr/>
      <dgm:t>
        <a:bodyPr/>
        <a:lstStyle/>
        <a:p>
          <a:pPr rtl="0"/>
          <a:r>
            <a:rPr lang="ru-RU" dirty="0" smtClean="0"/>
            <a:t>- прикладное программирование;</a:t>
          </a:r>
          <a:endParaRPr lang="ru-RU" dirty="0"/>
        </a:p>
      </dgm:t>
    </dgm:pt>
    <dgm:pt modelId="{2B5CEC9E-D3A8-4727-A0B3-79A4AE697D2A}" type="parTrans" cxnId="{29E4D47C-D4BF-47E0-BFD4-5D5BE162C403}">
      <dgm:prSet/>
      <dgm:spPr/>
      <dgm:t>
        <a:bodyPr/>
        <a:lstStyle/>
        <a:p>
          <a:endParaRPr lang="ru-RU"/>
        </a:p>
      </dgm:t>
    </dgm:pt>
    <dgm:pt modelId="{8E2032BC-309D-4E8C-9E6B-9499721D95D0}" type="sibTrans" cxnId="{29E4D47C-D4BF-47E0-BFD4-5D5BE162C403}">
      <dgm:prSet/>
      <dgm:spPr/>
      <dgm:t>
        <a:bodyPr/>
        <a:lstStyle/>
        <a:p>
          <a:endParaRPr lang="ru-RU"/>
        </a:p>
      </dgm:t>
    </dgm:pt>
    <dgm:pt modelId="{B6AA25E6-4DCE-4484-A1C0-3B0BAEFB255A}">
      <dgm:prSet/>
      <dgm:spPr/>
      <dgm:t>
        <a:bodyPr/>
        <a:lstStyle/>
        <a:p>
          <a:pPr rtl="0"/>
          <a:r>
            <a:rPr lang="ru-RU" dirty="0" smtClean="0"/>
            <a:t>- базовую программную платформу, представленную операционной системой </a:t>
          </a:r>
          <a:r>
            <a:rPr lang="en-US" dirty="0" smtClean="0"/>
            <a:t>Microsoft Windows XP</a:t>
          </a:r>
          <a:r>
            <a:rPr lang="ru-RU" dirty="0" smtClean="0"/>
            <a:t>;</a:t>
          </a:r>
          <a:endParaRPr lang="ru-RU" dirty="0"/>
        </a:p>
      </dgm:t>
    </dgm:pt>
    <dgm:pt modelId="{51323AB0-7E3B-4826-A601-2B1CFD6E634F}" type="parTrans" cxnId="{1EAD215C-6FEC-4CF5-BF26-EB35E1342632}">
      <dgm:prSet/>
      <dgm:spPr/>
      <dgm:t>
        <a:bodyPr/>
        <a:lstStyle/>
        <a:p>
          <a:endParaRPr lang="ru-RU"/>
        </a:p>
      </dgm:t>
    </dgm:pt>
    <dgm:pt modelId="{00CBF593-F30D-4466-8202-493B5C3B1E9F}" type="sibTrans" cxnId="{1EAD215C-6FEC-4CF5-BF26-EB35E1342632}">
      <dgm:prSet/>
      <dgm:spPr/>
      <dgm:t>
        <a:bodyPr/>
        <a:lstStyle/>
        <a:p>
          <a:endParaRPr lang="ru-RU"/>
        </a:p>
      </dgm:t>
    </dgm:pt>
    <dgm:pt modelId="{4DDEF03A-63C3-4C2E-BBBB-D3FB82DFA2F3}">
      <dgm:prSet/>
      <dgm:spPr/>
      <dgm:t>
        <a:bodyPr/>
        <a:lstStyle/>
        <a:p>
          <a:pPr rtl="0"/>
          <a:r>
            <a:rPr lang="ru-RU" dirty="0" smtClean="0"/>
            <a:t>- аппаратный комплекс – компьютеры, локальную сеть с доступом в Интернет.</a:t>
          </a:r>
          <a:endParaRPr lang="ru-RU" dirty="0"/>
        </a:p>
      </dgm:t>
    </dgm:pt>
    <dgm:pt modelId="{0345142E-D302-4FB7-99D9-36BD1EC86810}" type="parTrans" cxnId="{40F17CDD-7A4C-4ADD-A61B-827EF8616C20}">
      <dgm:prSet/>
      <dgm:spPr/>
      <dgm:t>
        <a:bodyPr/>
        <a:lstStyle/>
        <a:p>
          <a:endParaRPr lang="ru-RU"/>
        </a:p>
      </dgm:t>
    </dgm:pt>
    <dgm:pt modelId="{A9409DF1-A193-410D-ACAF-70728C6441A1}" type="sibTrans" cxnId="{40F17CDD-7A4C-4ADD-A61B-827EF8616C20}">
      <dgm:prSet/>
      <dgm:spPr/>
      <dgm:t>
        <a:bodyPr/>
        <a:lstStyle/>
        <a:p>
          <a:endParaRPr lang="ru-RU"/>
        </a:p>
      </dgm:t>
    </dgm:pt>
    <dgm:pt modelId="{F66994A3-7F7D-4020-85D6-50BC34B2B05F}" type="pres">
      <dgm:prSet presAssocID="{B000DC94-44A6-4750-A615-D29A0706F67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E00FBD-E1EB-40DD-8835-F4ECCA008805}" type="pres">
      <dgm:prSet presAssocID="{B00A18BB-63F5-49B6-8EEA-499EE4ED9562}" presName="composite" presStyleCnt="0"/>
      <dgm:spPr/>
    </dgm:pt>
    <dgm:pt modelId="{B5AC1F94-D830-4149-A515-244FE6477BFC}" type="pres">
      <dgm:prSet presAssocID="{B00A18BB-63F5-49B6-8EEA-499EE4ED9562}" presName="imgShp" presStyleLbl="fgImgPlace1" presStyleIdx="0" presStyleCnt="4"/>
      <dgm:spPr/>
    </dgm:pt>
    <dgm:pt modelId="{2FE7055B-6C7B-4095-A6DF-905ED95E7629}" type="pres">
      <dgm:prSet presAssocID="{B00A18BB-63F5-49B6-8EEA-499EE4ED956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DAE5C5-B8C8-4437-9B75-4B6DF508FBED}" type="pres">
      <dgm:prSet presAssocID="{06E404D0-6E32-4CF4-A106-CD4369E24E95}" presName="spacing" presStyleCnt="0"/>
      <dgm:spPr/>
    </dgm:pt>
    <dgm:pt modelId="{0BFC161D-794A-484A-BDED-2F43BD8CE491}" type="pres">
      <dgm:prSet presAssocID="{D0BD659D-211C-485F-B896-437AEEFCAC15}" presName="composite" presStyleCnt="0"/>
      <dgm:spPr/>
    </dgm:pt>
    <dgm:pt modelId="{407E9FEF-BE13-4FF0-A9CD-91A7F5D2FDC1}" type="pres">
      <dgm:prSet presAssocID="{D0BD659D-211C-485F-B896-437AEEFCAC15}" presName="imgShp" presStyleLbl="fgImgPlace1" presStyleIdx="1" presStyleCnt="4"/>
      <dgm:spPr/>
    </dgm:pt>
    <dgm:pt modelId="{D9F61FF3-A77A-48C1-9256-30116B1E9AC5}" type="pres">
      <dgm:prSet presAssocID="{D0BD659D-211C-485F-B896-437AEEFCAC15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9E85B5-0463-4203-BAD7-D69C4B2663C7}" type="pres">
      <dgm:prSet presAssocID="{8E2032BC-309D-4E8C-9E6B-9499721D95D0}" presName="spacing" presStyleCnt="0"/>
      <dgm:spPr/>
    </dgm:pt>
    <dgm:pt modelId="{FF3925D5-1B04-4FD2-AE07-A28603FA15BC}" type="pres">
      <dgm:prSet presAssocID="{B6AA25E6-4DCE-4484-A1C0-3B0BAEFB255A}" presName="composite" presStyleCnt="0"/>
      <dgm:spPr/>
    </dgm:pt>
    <dgm:pt modelId="{CB50657E-8E04-446E-AEBB-F24BB7F869F1}" type="pres">
      <dgm:prSet presAssocID="{B6AA25E6-4DCE-4484-A1C0-3B0BAEFB255A}" presName="imgShp" presStyleLbl="fgImgPlace1" presStyleIdx="2" presStyleCnt="4"/>
      <dgm:spPr/>
    </dgm:pt>
    <dgm:pt modelId="{E2C1A74C-274A-4C49-9E64-D1B73EB8DFAB}" type="pres">
      <dgm:prSet presAssocID="{B6AA25E6-4DCE-4484-A1C0-3B0BAEFB255A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BF5EFE-26E3-4F48-9B2C-3F52DFC76602}" type="pres">
      <dgm:prSet presAssocID="{00CBF593-F30D-4466-8202-493B5C3B1E9F}" presName="spacing" presStyleCnt="0"/>
      <dgm:spPr/>
    </dgm:pt>
    <dgm:pt modelId="{1212EB20-924B-4B7D-86A2-15300989F34F}" type="pres">
      <dgm:prSet presAssocID="{4DDEF03A-63C3-4C2E-BBBB-D3FB82DFA2F3}" presName="composite" presStyleCnt="0"/>
      <dgm:spPr/>
    </dgm:pt>
    <dgm:pt modelId="{7B7A4557-D648-4234-86D8-4485FE7F21DE}" type="pres">
      <dgm:prSet presAssocID="{4DDEF03A-63C3-4C2E-BBBB-D3FB82DFA2F3}" presName="imgShp" presStyleLbl="fgImgPlace1" presStyleIdx="3" presStyleCnt="4"/>
      <dgm:spPr/>
    </dgm:pt>
    <dgm:pt modelId="{87ED40BF-560C-4D43-B6EB-B3EDC4E7A034}" type="pres">
      <dgm:prSet presAssocID="{4DDEF03A-63C3-4C2E-BBBB-D3FB82DFA2F3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BBB8F5-9B47-42CA-AE22-50A0C10A74E9}" type="presOf" srcId="{B6AA25E6-4DCE-4484-A1C0-3B0BAEFB255A}" destId="{E2C1A74C-274A-4C49-9E64-D1B73EB8DFAB}" srcOrd="0" destOrd="0" presId="urn:microsoft.com/office/officeart/2005/8/layout/vList3"/>
    <dgm:cxn modelId="{118DAD0A-7F4B-4028-B9A6-1ADE5AF4ACB2}" type="presOf" srcId="{B00A18BB-63F5-49B6-8EEA-499EE4ED9562}" destId="{2FE7055B-6C7B-4095-A6DF-905ED95E7629}" srcOrd="0" destOrd="0" presId="urn:microsoft.com/office/officeart/2005/8/layout/vList3"/>
    <dgm:cxn modelId="{98129396-23F1-4B12-89E3-A7B2B3921AC3}" type="presOf" srcId="{D0BD659D-211C-485F-B896-437AEEFCAC15}" destId="{D9F61FF3-A77A-48C1-9256-30116B1E9AC5}" srcOrd="0" destOrd="0" presId="urn:microsoft.com/office/officeart/2005/8/layout/vList3"/>
    <dgm:cxn modelId="{39616FF9-F007-4AA0-B788-8A01BAF64B7B}" srcId="{B000DC94-44A6-4750-A615-D29A0706F67A}" destId="{B00A18BB-63F5-49B6-8EEA-499EE4ED9562}" srcOrd="0" destOrd="0" parTransId="{33479849-72DE-4720-87D7-6D7E44E180AE}" sibTransId="{06E404D0-6E32-4CF4-A106-CD4369E24E95}"/>
    <dgm:cxn modelId="{40F17CDD-7A4C-4ADD-A61B-827EF8616C20}" srcId="{B000DC94-44A6-4750-A615-D29A0706F67A}" destId="{4DDEF03A-63C3-4C2E-BBBB-D3FB82DFA2F3}" srcOrd="3" destOrd="0" parTransId="{0345142E-D302-4FB7-99D9-36BD1EC86810}" sibTransId="{A9409DF1-A193-410D-ACAF-70728C6441A1}"/>
    <dgm:cxn modelId="{1EAD215C-6FEC-4CF5-BF26-EB35E1342632}" srcId="{B000DC94-44A6-4750-A615-D29A0706F67A}" destId="{B6AA25E6-4DCE-4484-A1C0-3B0BAEFB255A}" srcOrd="2" destOrd="0" parTransId="{51323AB0-7E3B-4826-A601-2B1CFD6E634F}" sibTransId="{00CBF593-F30D-4466-8202-493B5C3B1E9F}"/>
    <dgm:cxn modelId="{29E4D47C-D4BF-47E0-BFD4-5D5BE162C403}" srcId="{B000DC94-44A6-4750-A615-D29A0706F67A}" destId="{D0BD659D-211C-485F-B896-437AEEFCAC15}" srcOrd="1" destOrd="0" parTransId="{2B5CEC9E-D3A8-4727-A0B3-79A4AE697D2A}" sibTransId="{8E2032BC-309D-4E8C-9E6B-9499721D95D0}"/>
    <dgm:cxn modelId="{2D946DC8-CC4E-4F48-9812-A2814B0E3C62}" type="presOf" srcId="{4DDEF03A-63C3-4C2E-BBBB-D3FB82DFA2F3}" destId="{87ED40BF-560C-4D43-B6EB-B3EDC4E7A034}" srcOrd="0" destOrd="0" presId="urn:microsoft.com/office/officeart/2005/8/layout/vList3"/>
    <dgm:cxn modelId="{2127BC21-6C20-413A-A878-8A4F0A016C6E}" type="presOf" srcId="{B000DC94-44A6-4750-A615-D29A0706F67A}" destId="{F66994A3-7F7D-4020-85D6-50BC34B2B05F}" srcOrd="0" destOrd="0" presId="urn:microsoft.com/office/officeart/2005/8/layout/vList3"/>
    <dgm:cxn modelId="{53244262-B836-424B-8E3E-60ECE1B3112D}" type="presParOf" srcId="{F66994A3-7F7D-4020-85D6-50BC34B2B05F}" destId="{CEE00FBD-E1EB-40DD-8835-F4ECCA008805}" srcOrd="0" destOrd="0" presId="urn:microsoft.com/office/officeart/2005/8/layout/vList3"/>
    <dgm:cxn modelId="{E2191966-154E-4BE4-A838-9B9D977FC146}" type="presParOf" srcId="{CEE00FBD-E1EB-40DD-8835-F4ECCA008805}" destId="{B5AC1F94-D830-4149-A515-244FE6477BFC}" srcOrd="0" destOrd="0" presId="urn:microsoft.com/office/officeart/2005/8/layout/vList3"/>
    <dgm:cxn modelId="{DE21C2D0-D1A9-478F-BD62-DFC3C6C7335D}" type="presParOf" srcId="{CEE00FBD-E1EB-40DD-8835-F4ECCA008805}" destId="{2FE7055B-6C7B-4095-A6DF-905ED95E7629}" srcOrd="1" destOrd="0" presId="urn:microsoft.com/office/officeart/2005/8/layout/vList3"/>
    <dgm:cxn modelId="{677D9C0D-B35B-41B4-8C71-F22A05326D1A}" type="presParOf" srcId="{F66994A3-7F7D-4020-85D6-50BC34B2B05F}" destId="{01DAE5C5-B8C8-4437-9B75-4B6DF508FBED}" srcOrd="1" destOrd="0" presId="urn:microsoft.com/office/officeart/2005/8/layout/vList3"/>
    <dgm:cxn modelId="{B2DAA530-4027-4B03-B80F-D971A092A6F1}" type="presParOf" srcId="{F66994A3-7F7D-4020-85D6-50BC34B2B05F}" destId="{0BFC161D-794A-484A-BDED-2F43BD8CE491}" srcOrd="2" destOrd="0" presId="urn:microsoft.com/office/officeart/2005/8/layout/vList3"/>
    <dgm:cxn modelId="{1B09081C-BD84-4AE4-98D0-C96A5DC736F8}" type="presParOf" srcId="{0BFC161D-794A-484A-BDED-2F43BD8CE491}" destId="{407E9FEF-BE13-4FF0-A9CD-91A7F5D2FDC1}" srcOrd="0" destOrd="0" presId="urn:microsoft.com/office/officeart/2005/8/layout/vList3"/>
    <dgm:cxn modelId="{21C72DBA-AC2D-4399-A464-06E458AA96A7}" type="presParOf" srcId="{0BFC161D-794A-484A-BDED-2F43BD8CE491}" destId="{D9F61FF3-A77A-48C1-9256-30116B1E9AC5}" srcOrd="1" destOrd="0" presId="urn:microsoft.com/office/officeart/2005/8/layout/vList3"/>
    <dgm:cxn modelId="{33097BEC-A3FF-4376-AF1E-2C0E10B10F3B}" type="presParOf" srcId="{F66994A3-7F7D-4020-85D6-50BC34B2B05F}" destId="{119E85B5-0463-4203-BAD7-D69C4B2663C7}" srcOrd="3" destOrd="0" presId="urn:microsoft.com/office/officeart/2005/8/layout/vList3"/>
    <dgm:cxn modelId="{CA08A052-B87B-414D-AFB4-F2091F15C299}" type="presParOf" srcId="{F66994A3-7F7D-4020-85D6-50BC34B2B05F}" destId="{FF3925D5-1B04-4FD2-AE07-A28603FA15BC}" srcOrd="4" destOrd="0" presId="urn:microsoft.com/office/officeart/2005/8/layout/vList3"/>
    <dgm:cxn modelId="{0FAD4240-6891-4E36-A996-6A735241FBEE}" type="presParOf" srcId="{FF3925D5-1B04-4FD2-AE07-A28603FA15BC}" destId="{CB50657E-8E04-446E-AEBB-F24BB7F869F1}" srcOrd="0" destOrd="0" presId="urn:microsoft.com/office/officeart/2005/8/layout/vList3"/>
    <dgm:cxn modelId="{2B97B8C7-DBB3-437C-AB9A-DB6BE355E3FF}" type="presParOf" srcId="{FF3925D5-1B04-4FD2-AE07-A28603FA15BC}" destId="{E2C1A74C-274A-4C49-9E64-D1B73EB8DFAB}" srcOrd="1" destOrd="0" presId="urn:microsoft.com/office/officeart/2005/8/layout/vList3"/>
    <dgm:cxn modelId="{D39DBDA0-CA87-4F5C-BE7D-534A2445BC06}" type="presParOf" srcId="{F66994A3-7F7D-4020-85D6-50BC34B2B05F}" destId="{31BF5EFE-26E3-4F48-9B2C-3F52DFC76602}" srcOrd="5" destOrd="0" presId="urn:microsoft.com/office/officeart/2005/8/layout/vList3"/>
    <dgm:cxn modelId="{9F9D90A4-52AB-4713-B5DE-5BAE6A87EA0E}" type="presParOf" srcId="{F66994A3-7F7D-4020-85D6-50BC34B2B05F}" destId="{1212EB20-924B-4B7D-86A2-15300989F34F}" srcOrd="6" destOrd="0" presId="urn:microsoft.com/office/officeart/2005/8/layout/vList3"/>
    <dgm:cxn modelId="{97CFA4F6-2478-47D1-B9A6-7E756DA329F3}" type="presParOf" srcId="{1212EB20-924B-4B7D-86A2-15300989F34F}" destId="{7B7A4557-D648-4234-86D8-4485FE7F21DE}" srcOrd="0" destOrd="0" presId="urn:microsoft.com/office/officeart/2005/8/layout/vList3"/>
    <dgm:cxn modelId="{8E7159C3-E5EE-4875-A5B1-3253984BD83C}" type="presParOf" srcId="{1212EB20-924B-4B7D-86A2-15300989F34F}" destId="{87ED40BF-560C-4D43-B6EB-B3EDC4E7A03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1700DC-207D-4D48-8A43-3E70D72F52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92A1F5-DED0-47C7-B155-274EACA7AC51}">
      <dgm:prSet custT="1"/>
      <dgm:spPr/>
      <dgm:t>
        <a:bodyPr/>
        <a:lstStyle/>
        <a:p>
          <a:pPr algn="ctr" rtl="0"/>
          <a:r>
            <a:rPr lang="ru-RU" sz="1800" b="0" dirty="0" smtClean="0"/>
            <a:t>            В детском саду имеются семь компьютеров: </a:t>
          </a:r>
        </a:p>
        <a:p>
          <a:pPr algn="l" rtl="0"/>
          <a:r>
            <a:rPr lang="ru-RU" sz="1800" b="0" dirty="0" smtClean="0"/>
            <a:t>в кабинете заведующего, два в методическом кабинете, </a:t>
          </a:r>
        </a:p>
        <a:p>
          <a:pPr algn="l" rtl="0"/>
          <a:r>
            <a:rPr lang="ru-RU" sz="1800" b="0" dirty="0" smtClean="0"/>
            <a:t>в бухгалтерии, три в комнате знаний для использования в образовательном процессе  детьми.</a:t>
          </a:r>
          <a:endParaRPr lang="ru-RU" sz="1800" b="0" dirty="0"/>
        </a:p>
      </dgm:t>
    </dgm:pt>
    <dgm:pt modelId="{107E2241-521E-46DE-8910-0ED98BCF9C1A}" type="parTrans" cxnId="{200BACA7-3693-497E-AD44-C4126FF4A45B}">
      <dgm:prSet/>
      <dgm:spPr/>
      <dgm:t>
        <a:bodyPr/>
        <a:lstStyle/>
        <a:p>
          <a:endParaRPr lang="ru-RU"/>
        </a:p>
      </dgm:t>
    </dgm:pt>
    <dgm:pt modelId="{1484DD8B-F20D-4DC4-807B-3BCA435D1198}" type="sibTrans" cxnId="{200BACA7-3693-497E-AD44-C4126FF4A45B}">
      <dgm:prSet/>
      <dgm:spPr/>
      <dgm:t>
        <a:bodyPr/>
        <a:lstStyle/>
        <a:p>
          <a:endParaRPr lang="ru-RU"/>
        </a:p>
      </dgm:t>
    </dgm:pt>
    <dgm:pt modelId="{7C43A995-E1B4-4B88-A1CA-CA1AA204830B}" type="pres">
      <dgm:prSet presAssocID="{BF1700DC-207D-4D48-8A43-3E70D72F52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E4A761-C5F2-48D3-B316-B7AE1BD74DB5}" type="pres">
      <dgm:prSet presAssocID="{B692A1F5-DED0-47C7-B155-274EACA7AC5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CEF250-CC6E-4DF4-8C1D-2EF637224611}" type="presOf" srcId="{B692A1F5-DED0-47C7-B155-274EACA7AC51}" destId="{E5E4A761-C5F2-48D3-B316-B7AE1BD74DB5}" srcOrd="0" destOrd="0" presId="urn:microsoft.com/office/officeart/2005/8/layout/vList2"/>
    <dgm:cxn modelId="{9B0C532D-EC3E-4D66-B38F-57EDBBFB4469}" type="presOf" srcId="{BF1700DC-207D-4D48-8A43-3E70D72F5251}" destId="{7C43A995-E1B4-4B88-A1CA-CA1AA204830B}" srcOrd="0" destOrd="0" presId="urn:microsoft.com/office/officeart/2005/8/layout/vList2"/>
    <dgm:cxn modelId="{200BACA7-3693-497E-AD44-C4126FF4A45B}" srcId="{BF1700DC-207D-4D48-8A43-3E70D72F5251}" destId="{B692A1F5-DED0-47C7-B155-274EACA7AC51}" srcOrd="0" destOrd="0" parTransId="{107E2241-521E-46DE-8910-0ED98BCF9C1A}" sibTransId="{1484DD8B-F20D-4DC4-807B-3BCA435D1198}"/>
    <dgm:cxn modelId="{1BD17B8E-487C-45F7-9A10-C387CC858C5E}" type="presParOf" srcId="{7C43A995-E1B4-4B88-A1CA-CA1AA204830B}" destId="{E5E4A761-C5F2-48D3-B316-B7AE1BD74D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27FF84-1DBF-4C4C-8700-F606B98F70A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43C9DB-DFBD-43D1-A4B1-DDD88E6A4066}">
      <dgm:prSet/>
      <dgm:spPr/>
      <dgm:t>
        <a:bodyPr/>
        <a:lstStyle/>
        <a:p>
          <a:pPr rtl="0"/>
          <a:r>
            <a:rPr lang="ru-RU" b="1" dirty="0" smtClean="0"/>
            <a:t>В ДОУ используются следующие программы:</a:t>
          </a:r>
          <a:br>
            <a:rPr lang="ru-RU" b="1" dirty="0" smtClean="0"/>
          </a:br>
          <a:r>
            <a:rPr lang="ru-RU" b="0" dirty="0" smtClean="0"/>
            <a:t/>
          </a:r>
          <a:br>
            <a:rPr lang="ru-RU" b="0" dirty="0" smtClean="0"/>
          </a:br>
          <a:r>
            <a:rPr lang="en-US" b="0" dirty="0" smtClean="0"/>
            <a:t>Microsoft Office 2007 (Word –</a:t>
          </a:r>
          <a:r>
            <a:rPr lang="ru-RU" b="0" dirty="0" smtClean="0"/>
            <a:t> текстовый редактор;</a:t>
          </a:r>
          <a:r>
            <a:rPr lang="en-US" b="0" dirty="0" smtClean="0"/>
            <a:t> Excel</a:t>
          </a:r>
          <a:r>
            <a:rPr lang="ru-RU" b="0" dirty="0" smtClean="0"/>
            <a:t> – редактор таблиц;</a:t>
          </a:r>
          <a:r>
            <a:rPr lang="en-US" b="0" dirty="0" smtClean="0"/>
            <a:t> Power Point</a:t>
          </a:r>
          <a:r>
            <a:rPr lang="ru-RU" b="0" dirty="0" smtClean="0"/>
            <a:t> – программа для создания </a:t>
          </a:r>
          <a:r>
            <a:rPr lang="ru-RU" b="0" dirty="0" err="1" smtClean="0"/>
            <a:t>мультимедийных</a:t>
          </a:r>
          <a:r>
            <a:rPr lang="ru-RU" b="0" dirty="0" smtClean="0"/>
            <a:t> презентаций;</a:t>
          </a:r>
          <a:r>
            <a:rPr lang="en-US" b="0" dirty="0" smtClean="0"/>
            <a:t> Adobe Photoshop</a:t>
          </a:r>
          <a:r>
            <a:rPr lang="ru-RU" b="0" dirty="0" smtClean="0"/>
            <a:t> – редактор графических файлов; </a:t>
          </a:r>
          <a:r>
            <a:rPr lang="en-US" b="0" dirty="0" smtClean="0"/>
            <a:t>ABBYY Fine Reader</a:t>
          </a:r>
          <a:r>
            <a:rPr lang="ru-RU" b="0" dirty="0" smtClean="0"/>
            <a:t> 8,0 – система оптического распознавания;</a:t>
          </a:r>
          <a:r>
            <a:rPr lang="en-US" b="0" dirty="0" smtClean="0"/>
            <a:t/>
          </a:r>
          <a:br>
            <a:rPr lang="en-US" b="0" dirty="0" smtClean="0"/>
          </a:br>
          <a:r>
            <a:rPr lang="en-US" b="0" dirty="0" smtClean="0"/>
            <a:t>Internet Explorer</a:t>
          </a:r>
          <a:r>
            <a:rPr lang="ru-RU" b="0" dirty="0" smtClean="0"/>
            <a:t>)</a:t>
          </a:r>
          <a:endParaRPr lang="ru-RU" b="0" dirty="0"/>
        </a:p>
      </dgm:t>
    </dgm:pt>
    <dgm:pt modelId="{842FCF40-11E8-4D83-B3DD-09EA28C1E724}" type="parTrans" cxnId="{3D5BB962-D0F4-4F47-A8C5-2CE5D16C7C09}">
      <dgm:prSet/>
      <dgm:spPr/>
      <dgm:t>
        <a:bodyPr/>
        <a:lstStyle/>
        <a:p>
          <a:endParaRPr lang="ru-RU"/>
        </a:p>
      </dgm:t>
    </dgm:pt>
    <dgm:pt modelId="{1F1577C4-F961-4A4A-83AB-E62AB7C060E6}" type="sibTrans" cxnId="{3D5BB962-D0F4-4F47-A8C5-2CE5D16C7C09}">
      <dgm:prSet/>
      <dgm:spPr/>
      <dgm:t>
        <a:bodyPr/>
        <a:lstStyle/>
        <a:p>
          <a:endParaRPr lang="ru-RU"/>
        </a:p>
      </dgm:t>
    </dgm:pt>
    <dgm:pt modelId="{99152EBB-8C2C-47DB-8D9A-325203B47561}" type="pres">
      <dgm:prSet presAssocID="{1B27FF84-1DBF-4C4C-8700-F606B98F70A2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7CB1656-D2EA-4094-BC6E-C7ACDD605960}" type="pres">
      <dgm:prSet presAssocID="{1B27FF84-1DBF-4C4C-8700-F606B98F70A2}" presName="pyramid" presStyleLbl="node1" presStyleIdx="0" presStyleCnt="1"/>
      <dgm:spPr/>
    </dgm:pt>
    <dgm:pt modelId="{E67622A8-9E96-481B-B5BD-9B8138A29A00}" type="pres">
      <dgm:prSet presAssocID="{1B27FF84-1DBF-4C4C-8700-F606B98F70A2}" presName="theList" presStyleCnt="0"/>
      <dgm:spPr/>
    </dgm:pt>
    <dgm:pt modelId="{B85BC9BE-316E-44A5-8A16-036FE775AE36}" type="pres">
      <dgm:prSet presAssocID="{7943C9DB-DFBD-43D1-A4B1-DDD88E6A4066}" presName="aNode" presStyleLbl="fgAcc1" presStyleIdx="0" presStyleCnt="1" custScaleX="144977" custScaleY="1736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F3312-2CC1-40DA-8469-3C5FA01D6065}" type="pres">
      <dgm:prSet presAssocID="{7943C9DB-DFBD-43D1-A4B1-DDD88E6A4066}" presName="aSpace" presStyleCnt="0"/>
      <dgm:spPr/>
    </dgm:pt>
  </dgm:ptLst>
  <dgm:cxnLst>
    <dgm:cxn modelId="{3D5BB962-D0F4-4F47-A8C5-2CE5D16C7C09}" srcId="{1B27FF84-1DBF-4C4C-8700-F606B98F70A2}" destId="{7943C9DB-DFBD-43D1-A4B1-DDD88E6A4066}" srcOrd="0" destOrd="0" parTransId="{842FCF40-11E8-4D83-B3DD-09EA28C1E724}" sibTransId="{1F1577C4-F961-4A4A-83AB-E62AB7C060E6}"/>
    <dgm:cxn modelId="{5AE810AA-20DD-4EC9-975D-AA34DF655D85}" type="presOf" srcId="{7943C9DB-DFBD-43D1-A4B1-DDD88E6A4066}" destId="{B85BC9BE-316E-44A5-8A16-036FE775AE36}" srcOrd="0" destOrd="0" presId="urn:microsoft.com/office/officeart/2005/8/layout/pyramid2"/>
    <dgm:cxn modelId="{77144C83-40CF-453E-9823-CF3C8F3FB53B}" type="presOf" srcId="{1B27FF84-1DBF-4C4C-8700-F606B98F70A2}" destId="{99152EBB-8C2C-47DB-8D9A-325203B47561}" srcOrd="0" destOrd="0" presId="urn:microsoft.com/office/officeart/2005/8/layout/pyramid2"/>
    <dgm:cxn modelId="{65D18003-5DA9-4EF6-ABB2-55B681CD657D}" type="presParOf" srcId="{99152EBB-8C2C-47DB-8D9A-325203B47561}" destId="{C7CB1656-D2EA-4094-BC6E-C7ACDD605960}" srcOrd="0" destOrd="0" presId="urn:microsoft.com/office/officeart/2005/8/layout/pyramid2"/>
    <dgm:cxn modelId="{F5DDF4A5-722B-47C7-9410-6815B2387CF9}" type="presParOf" srcId="{99152EBB-8C2C-47DB-8D9A-325203B47561}" destId="{E67622A8-9E96-481B-B5BD-9B8138A29A00}" srcOrd="1" destOrd="0" presId="urn:microsoft.com/office/officeart/2005/8/layout/pyramid2"/>
    <dgm:cxn modelId="{8BA32652-C71C-467E-B774-F5899EF76E83}" type="presParOf" srcId="{E67622A8-9E96-481B-B5BD-9B8138A29A00}" destId="{B85BC9BE-316E-44A5-8A16-036FE775AE36}" srcOrd="0" destOrd="0" presId="urn:microsoft.com/office/officeart/2005/8/layout/pyramid2"/>
    <dgm:cxn modelId="{589CF284-8FB9-4C5C-81BF-92EB0F358F4C}" type="presParOf" srcId="{E67622A8-9E96-481B-B5BD-9B8138A29A00}" destId="{4F0F3312-2CC1-40DA-8469-3C5FA01D606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3ABFCA-DB70-416E-9CE5-26AE3213A1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59BEA-DC41-48CC-97E5-A47D7B4C4998}">
      <dgm:prSet/>
      <dgm:spPr/>
      <dgm:t>
        <a:bodyPr/>
        <a:lstStyle/>
        <a:p>
          <a:pPr rtl="0"/>
          <a:r>
            <a:rPr lang="ru-RU" dirty="0" smtClean="0"/>
            <a:t>             Кроме того,  для ведения бухгалтерского учета и отчетности главным бухгалтером ДОУ используются программы: 1С Бухгалтерия; ПАРУС-бюджет; Клиент СЭД «ПБС»; ИФНС Контур-Экстерн; </a:t>
          </a:r>
          <a:r>
            <a:rPr lang="ru-RU" dirty="0" err="1" smtClean="0"/>
            <a:t>Налогоплатильщик</a:t>
          </a:r>
          <a:r>
            <a:rPr lang="ru-RU" dirty="0" smtClean="0"/>
            <a:t>, Документы ПУБ; АРМ «Бюджетополучатель».</a:t>
          </a:r>
          <a:endParaRPr lang="ru-RU" dirty="0"/>
        </a:p>
      </dgm:t>
    </dgm:pt>
    <dgm:pt modelId="{7FD26D91-D01D-4FDD-AB6A-DFB639127B4A}" type="parTrans" cxnId="{CAB6913B-E7A1-40E3-BB60-E4E58A98E1AD}">
      <dgm:prSet/>
      <dgm:spPr/>
      <dgm:t>
        <a:bodyPr/>
        <a:lstStyle/>
        <a:p>
          <a:endParaRPr lang="ru-RU"/>
        </a:p>
      </dgm:t>
    </dgm:pt>
    <dgm:pt modelId="{7C69CF45-7AA6-4058-802E-F65D313138AB}" type="sibTrans" cxnId="{CAB6913B-E7A1-40E3-BB60-E4E58A98E1AD}">
      <dgm:prSet/>
      <dgm:spPr/>
      <dgm:t>
        <a:bodyPr/>
        <a:lstStyle/>
        <a:p>
          <a:endParaRPr lang="ru-RU"/>
        </a:p>
      </dgm:t>
    </dgm:pt>
    <dgm:pt modelId="{AE7E95D6-C44D-4C41-A9AA-0B6C8594BFCA}" type="pres">
      <dgm:prSet presAssocID="{283ABFCA-DB70-416E-9CE5-26AE3213A1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622633-0077-474A-9458-23C8626733DD}" type="pres">
      <dgm:prSet presAssocID="{C5159BEA-DC41-48CC-97E5-A47D7B4C499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B6913B-E7A1-40E3-BB60-E4E58A98E1AD}" srcId="{283ABFCA-DB70-416E-9CE5-26AE3213A154}" destId="{C5159BEA-DC41-48CC-97E5-A47D7B4C4998}" srcOrd="0" destOrd="0" parTransId="{7FD26D91-D01D-4FDD-AB6A-DFB639127B4A}" sibTransId="{7C69CF45-7AA6-4058-802E-F65D313138AB}"/>
    <dgm:cxn modelId="{1F6E757C-A552-4B93-BF40-1A2CE636D968}" type="presOf" srcId="{283ABFCA-DB70-416E-9CE5-26AE3213A154}" destId="{AE7E95D6-C44D-4C41-A9AA-0B6C8594BFCA}" srcOrd="0" destOrd="0" presId="urn:microsoft.com/office/officeart/2005/8/layout/vList2"/>
    <dgm:cxn modelId="{35EAC65C-F1F0-416F-9402-EE38C57ECE7E}" type="presOf" srcId="{C5159BEA-DC41-48CC-97E5-A47D7B4C4998}" destId="{C5622633-0077-474A-9458-23C8626733DD}" srcOrd="0" destOrd="0" presId="urn:microsoft.com/office/officeart/2005/8/layout/vList2"/>
    <dgm:cxn modelId="{42839895-C980-416A-9717-5CE889B50450}" type="presParOf" srcId="{AE7E95D6-C44D-4C41-A9AA-0B6C8594BFCA}" destId="{C5622633-0077-474A-9458-23C8626733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50435E-E5AB-4A97-BD30-56F24B8261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0F2A93B-3F4F-415F-B003-CA01D01CF9B7}">
      <dgm:prSet/>
      <dgm:spPr/>
      <dgm:t>
        <a:bodyPr/>
        <a:lstStyle/>
        <a:p>
          <a:pPr rtl="0"/>
          <a:r>
            <a:rPr lang="ru-RU" dirty="0" smtClean="0"/>
            <a:t>Для ведения документации по питанию (меню-требование, анализ соблюдения натуральных норм питания, анализ химического состава и калорийности питания)  организации питания детей используется программа – Организация питания в ДОУ.</a:t>
          </a:r>
          <a:endParaRPr lang="ru-RU" dirty="0"/>
        </a:p>
      </dgm:t>
    </dgm:pt>
    <dgm:pt modelId="{FFD6C76B-157C-4F3F-A1FC-76C5FADA9FCD}" type="parTrans" cxnId="{C90B3EBA-2052-417F-8FFD-114AA44376B7}">
      <dgm:prSet/>
      <dgm:spPr/>
      <dgm:t>
        <a:bodyPr/>
        <a:lstStyle/>
        <a:p>
          <a:endParaRPr lang="ru-RU"/>
        </a:p>
      </dgm:t>
    </dgm:pt>
    <dgm:pt modelId="{0FD3645F-4431-4236-B8B9-B233FBB4AE5B}" type="sibTrans" cxnId="{C90B3EBA-2052-417F-8FFD-114AA44376B7}">
      <dgm:prSet/>
      <dgm:spPr/>
      <dgm:t>
        <a:bodyPr/>
        <a:lstStyle/>
        <a:p>
          <a:endParaRPr lang="ru-RU"/>
        </a:p>
      </dgm:t>
    </dgm:pt>
    <dgm:pt modelId="{4AECEAC9-4248-4BC8-B4FD-57A5B198EA76}" type="pres">
      <dgm:prSet presAssocID="{2C50435E-E5AB-4A97-BD30-56F24B8261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818DDD-545D-4E1D-B88E-E1726B765268}" type="pres">
      <dgm:prSet presAssocID="{70F2A93B-3F4F-415F-B003-CA01D01CF9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67FB73-6647-4E67-879F-BF437E425FD6}" type="presOf" srcId="{70F2A93B-3F4F-415F-B003-CA01D01CF9B7}" destId="{22818DDD-545D-4E1D-B88E-E1726B765268}" srcOrd="0" destOrd="0" presId="urn:microsoft.com/office/officeart/2005/8/layout/vList2"/>
    <dgm:cxn modelId="{C90B3EBA-2052-417F-8FFD-114AA44376B7}" srcId="{2C50435E-E5AB-4A97-BD30-56F24B826166}" destId="{70F2A93B-3F4F-415F-B003-CA01D01CF9B7}" srcOrd="0" destOrd="0" parTransId="{FFD6C76B-157C-4F3F-A1FC-76C5FADA9FCD}" sibTransId="{0FD3645F-4431-4236-B8B9-B233FBB4AE5B}"/>
    <dgm:cxn modelId="{08DFCC81-C8FA-46A7-B822-5CCDFFADF0D7}" type="presOf" srcId="{2C50435E-E5AB-4A97-BD30-56F24B826166}" destId="{4AECEAC9-4248-4BC8-B4FD-57A5B198EA76}" srcOrd="0" destOrd="0" presId="urn:microsoft.com/office/officeart/2005/8/layout/vList2"/>
    <dgm:cxn modelId="{AD50763D-F8B9-4797-B3FA-8C0852D0C21A}" type="presParOf" srcId="{4AECEAC9-4248-4BC8-B4FD-57A5B198EA76}" destId="{22818DDD-545D-4E1D-B88E-E1726B76526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80B98CB-1D97-48E5-8F96-5F5DB2F1A8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26B255-ADF2-4310-9ABD-6547895959A4}">
      <dgm:prSet custT="1"/>
      <dgm:spPr/>
      <dgm:t>
        <a:bodyPr/>
        <a:lstStyle/>
        <a:p>
          <a:pPr rtl="0"/>
          <a:r>
            <a:rPr lang="ru-RU" sz="1800" b="1" dirty="0" smtClean="0"/>
            <a:t>      </a:t>
          </a:r>
        </a:p>
        <a:p>
          <a:pPr rtl="0"/>
          <a:r>
            <a:rPr lang="ru-RU" sz="2000" b="1" dirty="0" smtClean="0"/>
            <a:t>Использование информационно-коммуникативных технологий в методической работе ДОУ  позволяет расширить творческие возможности педагога и оказывает положительное влияние на различные стороны профессионального развития педагогов. </a:t>
          </a:r>
          <a:r>
            <a:rPr lang="ru-RU" sz="1700" dirty="0" smtClean="0"/>
            <a:t/>
          </a:r>
          <a:br>
            <a:rPr lang="ru-RU" sz="1700" dirty="0" smtClean="0"/>
          </a:br>
          <a:endParaRPr lang="ru-RU" sz="1700" dirty="0"/>
        </a:p>
      </dgm:t>
    </dgm:pt>
    <dgm:pt modelId="{92F00B62-B866-4902-89AD-82E1539D992C}" type="parTrans" cxnId="{4251D0B7-B8C2-4715-BAA9-3456A520CBA6}">
      <dgm:prSet/>
      <dgm:spPr/>
      <dgm:t>
        <a:bodyPr/>
        <a:lstStyle/>
        <a:p>
          <a:endParaRPr lang="ru-RU"/>
        </a:p>
      </dgm:t>
    </dgm:pt>
    <dgm:pt modelId="{75A3CCA0-712D-4952-B6DB-DF12994A886E}" type="sibTrans" cxnId="{4251D0B7-B8C2-4715-BAA9-3456A520CBA6}">
      <dgm:prSet/>
      <dgm:spPr/>
      <dgm:t>
        <a:bodyPr/>
        <a:lstStyle/>
        <a:p>
          <a:endParaRPr lang="ru-RU"/>
        </a:p>
      </dgm:t>
    </dgm:pt>
    <dgm:pt modelId="{DA96DD4F-A8D1-441B-91E3-91CB3F3600D6}" type="pres">
      <dgm:prSet presAssocID="{880B98CB-1D97-48E5-8F96-5F5DB2F1A8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4D056D-AA19-4210-9459-E5E1BD6B28BA}" type="pres">
      <dgm:prSet presAssocID="{F226B255-ADF2-4310-9ABD-6547895959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51975C-7727-4A63-86EA-B4BF43E06874}" type="presOf" srcId="{F226B255-ADF2-4310-9ABD-6547895959A4}" destId="{ED4D056D-AA19-4210-9459-E5E1BD6B28BA}" srcOrd="0" destOrd="0" presId="urn:microsoft.com/office/officeart/2005/8/layout/vList2"/>
    <dgm:cxn modelId="{4251D0B7-B8C2-4715-BAA9-3456A520CBA6}" srcId="{880B98CB-1D97-48E5-8F96-5F5DB2F1A8DF}" destId="{F226B255-ADF2-4310-9ABD-6547895959A4}" srcOrd="0" destOrd="0" parTransId="{92F00B62-B866-4902-89AD-82E1539D992C}" sibTransId="{75A3CCA0-712D-4952-B6DB-DF12994A886E}"/>
    <dgm:cxn modelId="{55FA7A5F-CBF2-4648-95C2-CD2E72E3E651}" type="presOf" srcId="{880B98CB-1D97-48E5-8F96-5F5DB2F1A8DF}" destId="{DA96DD4F-A8D1-441B-91E3-91CB3F3600D6}" srcOrd="0" destOrd="0" presId="urn:microsoft.com/office/officeart/2005/8/layout/vList2"/>
    <dgm:cxn modelId="{B9C2DC99-BE98-4CB3-8614-54EF4F160AAC}" type="presParOf" srcId="{DA96DD4F-A8D1-441B-91E3-91CB3F3600D6}" destId="{ED4D056D-AA19-4210-9459-E5E1BD6B28B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ADF665-2665-490E-9140-BB80D683CC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EAD920-EF92-4830-88AB-9B626E5B2B68}">
      <dgm:prSet/>
      <dgm:spPr/>
      <dgm:t>
        <a:bodyPr/>
        <a:lstStyle/>
        <a:p>
          <a:pPr rtl="0"/>
          <a:r>
            <a:rPr lang="ru-RU" b="0" dirty="0" smtClean="0"/>
            <a:t>. </a:t>
          </a:r>
          <a:r>
            <a:rPr lang="ru-RU" b="1" dirty="0" smtClean="0"/>
            <a:t>Использование компьютера как средства воспитания и развития творческих способностей ребенка, формирования его личности, обогащения интеллектуальной сферы, позволяют расширить возможности педагога, создать базу для приобщения детей к компьютерным обучающим программам.</a:t>
          </a:r>
          <a:r>
            <a:rPr lang="ru-RU" b="0" dirty="0" smtClean="0"/>
            <a:t/>
          </a:r>
          <a:br>
            <a:rPr lang="ru-RU" b="0" dirty="0" smtClean="0"/>
          </a:br>
          <a:r>
            <a:rPr lang="ru-RU" b="0" dirty="0" smtClean="0"/>
            <a:t/>
          </a:r>
          <a:br>
            <a:rPr lang="ru-RU" b="0" dirty="0" smtClean="0"/>
          </a:br>
          <a:r>
            <a:rPr lang="ru-RU" b="0" dirty="0" smtClean="0">
              <a:solidFill>
                <a:srgbClr val="002060"/>
              </a:solidFill>
            </a:rPr>
            <a:t>Педагогами нашего детского сада используются компьютерные и </a:t>
          </a:r>
          <a:r>
            <a:rPr lang="ru-RU" b="0" dirty="0" err="1" smtClean="0">
              <a:solidFill>
                <a:srgbClr val="002060"/>
              </a:solidFill>
            </a:rPr>
            <a:t>мультимедийные</a:t>
          </a:r>
          <a:r>
            <a:rPr lang="ru-RU" b="0" dirty="0" smtClean="0">
              <a:solidFill>
                <a:srgbClr val="002060"/>
              </a:solidFill>
            </a:rPr>
            <a:t> технологии в образовательном процессе  на протяжении последних двух лет: </a:t>
          </a:r>
        </a:p>
        <a:p>
          <a:pPr rtl="0"/>
          <a:r>
            <a:rPr lang="ru-RU" b="0" dirty="0" smtClean="0">
              <a:solidFill>
                <a:srgbClr val="002060"/>
              </a:solidFill>
            </a:rPr>
            <a:t/>
          </a:r>
          <a:br>
            <a:rPr lang="ru-RU" b="0" dirty="0" smtClean="0">
              <a:solidFill>
                <a:srgbClr val="002060"/>
              </a:solidFill>
            </a:rPr>
          </a:br>
          <a:r>
            <a:rPr lang="ru-RU" b="0" dirty="0" smtClean="0">
              <a:solidFill>
                <a:srgbClr val="002060"/>
              </a:solidFill>
            </a:rPr>
            <a:t>- </a:t>
          </a:r>
          <a:r>
            <a:rPr lang="ru-RU" b="1" dirty="0" smtClean="0">
              <a:solidFill>
                <a:srgbClr val="002060"/>
              </a:solidFill>
            </a:rPr>
            <a:t>организация кружка « Компьютер- дошкольникам»; - использование компьютерных игр в диагностических и образовательных целях; </a:t>
          </a:r>
          <a:br>
            <a:rPr lang="ru-RU" b="1" dirty="0" smtClean="0">
              <a:solidFill>
                <a:srgbClr val="002060"/>
              </a:solidFill>
            </a:rPr>
          </a:br>
          <a:r>
            <a:rPr lang="ru-RU" b="1" dirty="0" smtClean="0">
              <a:solidFill>
                <a:srgbClr val="002060"/>
              </a:solidFill>
            </a:rPr>
            <a:t>- включение </a:t>
          </a:r>
          <a:r>
            <a:rPr lang="ru-RU" b="1" dirty="0" err="1" smtClean="0">
              <a:solidFill>
                <a:srgbClr val="002060"/>
              </a:solidFill>
            </a:rPr>
            <a:t>мультимедйных</a:t>
          </a:r>
          <a:r>
            <a:rPr lang="ru-RU" b="1" dirty="0" smtClean="0">
              <a:solidFill>
                <a:srgbClr val="002060"/>
              </a:solidFill>
            </a:rPr>
            <a:t> презентаций в занятия с детьми по различным видам деятельности.</a:t>
          </a:r>
          <a:endParaRPr lang="ru-RU" b="1" dirty="0">
            <a:solidFill>
              <a:srgbClr val="002060"/>
            </a:solidFill>
          </a:endParaRPr>
        </a:p>
      </dgm:t>
    </dgm:pt>
    <dgm:pt modelId="{E8D9BAF2-06A8-4C76-9472-87A7D5C71BC8}" type="parTrans" cxnId="{02BEEC02-5D78-4D56-A7F0-AAB47C192B7C}">
      <dgm:prSet/>
      <dgm:spPr/>
      <dgm:t>
        <a:bodyPr/>
        <a:lstStyle/>
        <a:p>
          <a:endParaRPr lang="ru-RU"/>
        </a:p>
      </dgm:t>
    </dgm:pt>
    <dgm:pt modelId="{D237991A-4269-4BD1-ABBC-4EFADBA05BD0}" type="sibTrans" cxnId="{02BEEC02-5D78-4D56-A7F0-AAB47C192B7C}">
      <dgm:prSet/>
      <dgm:spPr/>
      <dgm:t>
        <a:bodyPr/>
        <a:lstStyle/>
        <a:p>
          <a:endParaRPr lang="ru-RU"/>
        </a:p>
      </dgm:t>
    </dgm:pt>
    <dgm:pt modelId="{C1F42A10-2F90-4F16-9B18-BC36E96A49FE}" type="pres">
      <dgm:prSet presAssocID="{31ADF665-2665-490E-9140-BB80D683CC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935640-62F7-4E8B-82FC-C311C9C459F4}" type="pres">
      <dgm:prSet presAssocID="{56EAD920-EF92-4830-88AB-9B626E5B2B6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2F6E90-456A-41B0-95F4-11F4F58A0BC7}" type="presOf" srcId="{56EAD920-EF92-4830-88AB-9B626E5B2B68}" destId="{77935640-62F7-4E8B-82FC-C311C9C459F4}" srcOrd="0" destOrd="0" presId="urn:microsoft.com/office/officeart/2005/8/layout/vList2"/>
    <dgm:cxn modelId="{418A17A4-22C8-4EAF-BD06-6847A96FAF5B}" type="presOf" srcId="{31ADF665-2665-490E-9140-BB80D683CCAB}" destId="{C1F42A10-2F90-4F16-9B18-BC36E96A49FE}" srcOrd="0" destOrd="0" presId="urn:microsoft.com/office/officeart/2005/8/layout/vList2"/>
    <dgm:cxn modelId="{02BEEC02-5D78-4D56-A7F0-AAB47C192B7C}" srcId="{31ADF665-2665-490E-9140-BB80D683CCAB}" destId="{56EAD920-EF92-4830-88AB-9B626E5B2B68}" srcOrd="0" destOrd="0" parTransId="{E8D9BAF2-06A8-4C76-9472-87A7D5C71BC8}" sibTransId="{D237991A-4269-4BD1-ABBC-4EFADBA05BD0}"/>
    <dgm:cxn modelId="{28C74846-B168-4E11-939E-EFCBE7220112}" type="presParOf" srcId="{C1F42A10-2F90-4F16-9B18-BC36E96A49FE}" destId="{77935640-62F7-4E8B-82FC-C311C9C459F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851529-39C0-4276-AB8A-2AC2C6E4D83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6C45AB-8278-481D-88B6-1DACBEE97AF5}">
      <dgm:prSet custT="1"/>
      <dgm:spPr/>
      <dgm:t>
        <a:bodyPr/>
        <a:lstStyle/>
        <a:p>
          <a:pPr algn="ctr" rtl="0">
            <a:lnSpc>
              <a:spcPct val="90000"/>
            </a:lnSpc>
          </a:pPr>
          <a:endParaRPr lang="ru-RU" sz="1600" b="0" dirty="0" smtClean="0"/>
        </a:p>
        <a:p>
          <a:pPr algn="l" rtl="0">
            <a:lnSpc>
              <a:spcPct val="100000"/>
            </a:lnSpc>
          </a:pPr>
          <a:r>
            <a:rPr lang="ru-RU" sz="1600" b="1" dirty="0" smtClean="0">
              <a:solidFill>
                <a:schemeClr val="accent2"/>
              </a:solidFill>
            </a:rPr>
            <a:t>     Опыт показал, что благодаря </a:t>
          </a:r>
          <a:r>
            <a:rPr lang="ru-RU" sz="1600" b="1" dirty="0" err="1" smtClean="0">
              <a:solidFill>
                <a:schemeClr val="accent2"/>
              </a:solidFill>
            </a:rPr>
            <a:t>мультимедийному</a:t>
          </a:r>
          <a:r>
            <a:rPr lang="ru-RU" sz="1600" b="1" dirty="0" smtClean="0">
              <a:solidFill>
                <a:schemeClr val="accent2"/>
              </a:solidFill>
            </a:rPr>
            <a:t> способу подачи информации достигаются следующие результаты:</a:t>
          </a:r>
          <a:r>
            <a:rPr lang="ru-RU" sz="1600" b="0" dirty="0" smtClean="0"/>
            <a:t/>
          </a:r>
          <a:br>
            <a:rPr lang="ru-RU" sz="1600" b="0" dirty="0" smtClean="0"/>
          </a:br>
          <a:r>
            <a:rPr lang="ru-RU" sz="1600" b="1" dirty="0" smtClean="0"/>
            <a:t>      - дети легче усваивают понятия формы, цвета и    </a:t>
          </a:r>
        </a:p>
        <a:p>
          <a:pPr algn="l" rtl="0">
            <a:lnSpc>
              <a:spcPct val="100000"/>
            </a:lnSpc>
          </a:pPr>
          <a:r>
            <a:rPr lang="ru-RU" sz="1600" b="1" dirty="0" smtClean="0"/>
            <a:t>        величины; </a:t>
          </a:r>
          <a:br>
            <a:rPr lang="ru-RU" sz="1600" b="1" dirty="0" smtClean="0"/>
          </a:br>
          <a:r>
            <a:rPr lang="ru-RU" sz="1600" b="1" dirty="0" smtClean="0"/>
            <a:t>      - глубже постигаются понятия числа и множества; </a:t>
          </a:r>
          <a:br>
            <a:rPr lang="ru-RU" sz="1600" b="1" dirty="0" smtClean="0"/>
          </a:br>
          <a:r>
            <a:rPr lang="ru-RU" sz="1600" b="1" dirty="0" smtClean="0"/>
            <a:t>      - быстрее возникает умение ориентироваться на   </a:t>
          </a:r>
        </a:p>
        <a:p>
          <a:pPr algn="l" rtl="0">
            <a:lnSpc>
              <a:spcPct val="100000"/>
            </a:lnSpc>
          </a:pPr>
          <a:r>
            <a:rPr lang="ru-RU" sz="1600" b="1" dirty="0" smtClean="0"/>
            <a:t>         плоскости и в пространстве; </a:t>
          </a:r>
          <a:br>
            <a:rPr lang="ru-RU" sz="1600" b="1" dirty="0" smtClean="0"/>
          </a:br>
          <a:r>
            <a:rPr lang="ru-RU" sz="1600" b="1" dirty="0" smtClean="0"/>
            <a:t>      - тренируются внимание и память; </a:t>
          </a:r>
          <a:br>
            <a:rPr lang="ru-RU" sz="1600" b="1" dirty="0" smtClean="0"/>
          </a:br>
          <a:r>
            <a:rPr lang="ru-RU" sz="1600" b="1" dirty="0" smtClean="0"/>
            <a:t>      - активно пополняется словарный запас; </a:t>
          </a:r>
          <a:br>
            <a:rPr lang="ru-RU" sz="1600" b="1" dirty="0" smtClean="0"/>
          </a:br>
          <a:r>
            <a:rPr lang="ru-RU" sz="1600" b="1" dirty="0" smtClean="0"/>
            <a:t>      - развивается мелкая моторика, формируется </a:t>
          </a:r>
        </a:p>
        <a:p>
          <a:pPr algn="l" rtl="0">
            <a:lnSpc>
              <a:spcPct val="100000"/>
            </a:lnSpc>
          </a:pPr>
          <a:r>
            <a:rPr lang="ru-RU" sz="1600" b="1" dirty="0" smtClean="0"/>
            <a:t>        тончайшая координация движений глаз. </a:t>
          </a:r>
          <a:br>
            <a:rPr lang="ru-RU" sz="1600" b="1" dirty="0" smtClean="0"/>
          </a:br>
          <a:r>
            <a:rPr lang="ru-RU" sz="1600" b="1" dirty="0" smtClean="0"/>
            <a:t>      - воспитывается целеустремлённость и   </a:t>
          </a:r>
        </a:p>
        <a:p>
          <a:pPr algn="l" rtl="0">
            <a:lnSpc>
              <a:spcPct val="100000"/>
            </a:lnSpc>
          </a:pPr>
          <a:r>
            <a:rPr lang="ru-RU" sz="1600" b="1" dirty="0" smtClean="0"/>
            <a:t>        сосредоточенность; </a:t>
          </a:r>
          <a:br>
            <a:rPr lang="ru-RU" sz="1600" b="1" dirty="0" smtClean="0"/>
          </a:br>
          <a:r>
            <a:rPr lang="ru-RU" sz="1600" b="1" dirty="0" smtClean="0"/>
            <a:t>      - развивается воображение и творческие </a:t>
          </a:r>
        </a:p>
        <a:p>
          <a:pPr algn="l" rtl="0">
            <a:lnSpc>
              <a:spcPct val="100000"/>
            </a:lnSpc>
          </a:pPr>
          <a:r>
            <a:rPr lang="ru-RU" sz="1600" b="1" dirty="0" smtClean="0"/>
            <a:t>        способности. </a:t>
          </a:r>
          <a:r>
            <a:rPr lang="ru-RU" sz="1500" b="0" dirty="0" smtClean="0"/>
            <a:t/>
          </a:r>
          <a:br>
            <a:rPr lang="ru-RU" sz="1500" b="0" dirty="0" smtClean="0"/>
          </a:br>
          <a:r>
            <a:rPr lang="ru-RU" sz="1500" b="0" dirty="0" smtClean="0"/>
            <a:t/>
          </a:r>
          <a:br>
            <a:rPr lang="ru-RU" sz="1500" b="0" dirty="0" smtClean="0"/>
          </a:br>
          <a:endParaRPr lang="ru-RU" sz="1500" b="0" dirty="0"/>
        </a:p>
      </dgm:t>
    </dgm:pt>
    <dgm:pt modelId="{0520152D-9795-4572-92EF-E3E20DB95C16}" type="parTrans" cxnId="{3CA03B8D-56E1-4133-B19B-2BE9D53FD3C0}">
      <dgm:prSet/>
      <dgm:spPr/>
      <dgm:t>
        <a:bodyPr/>
        <a:lstStyle/>
        <a:p>
          <a:endParaRPr lang="ru-RU"/>
        </a:p>
      </dgm:t>
    </dgm:pt>
    <dgm:pt modelId="{74C2C735-413C-4D36-BA3B-8677E3560790}" type="sibTrans" cxnId="{3CA03B8D-56E1-4133-B19B-2BE9D53FD3C0}">
      <dgm:prSet/>
      <dgm:spPr/>
      <dgm:t>
        <a:bodyPr/>
        <a:lstStyle/>
        <a:p>
          <a:endParaRPr lang="ru-RU"/>
        </a:p>
      </dgm:t>
    </dgm:pt>
    <dgm:pt modelId="{AAB57911-B818-40AD-84FC-744525C0B3E3}" type="pres">
      <dgm:prSet presAssocID="{08851529-39C0-4276-AB8A-2AC2C6E4D83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BAB13A-D172-4256-B17B-DEDB0E0F7150}" type="pres">
      <dgm:prSet presAssocID="{516C45AB-8278-481D-88B6-1DACBEE97AF5}" presName="circle1" presStyleLbl="node1" presStyleIdx="0" presStyleCnt="1"/>
      <dgm:spPr/>
    </dgm:pt>
    <dgm:pt modelId="{3E13774E-0C58-45D0-85A7-975DEEEC339F}" type="pres">
      <dgm:prSet presAssocID="{516C45AB-8278-481D-88B6-1DACBEE97AF5}" presName="space" presStyleCnt="0"/>
      <dgm:spPr/>
    </dgm:pt>
    <dgm:pt modelId="{C7BE0163-BBB9-467A-987B-E9BD7F032F27}" type="pres">
      <dgm:prSet presAssocID="{516C45AB-8278-481D-88B6-1DACBEE97AF5}" presName="rect1" presStyleLbl="alignAcc1" presStyleIdx="0" presStyleCnt="1"/>
      <dgm:spPr/>
      <dgm:t>
        <a:bodyPr/>
        <a:lstStyle/>
        <a:p>
          <a:endParaRPr lang="ru-RU"/>
        </a:p>
      </dgm:t>
    </dgm:pt>
    <dgm:pt modelId="{E95E7B82-1A34-4CCC-BE7B-46FBD0DC99F7}" type="pres">
      <dgm:prSet presAssocID="{516C45AB-8278-481D-88B6-1DACBEE97AF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1B2FB8-5612-49C9-B53B-C2B56C0886BB}" type="presOf" srcId="{516C45AB-8278-481D-88B6-1DACBEE97AF5}" destId="{C7BE0163-BBB9-467A-987B-E9BD7F032F27}" srcOrd="0" destOrd="0" presId="urn:microsoft.com/office/officeart/2005/8/layout/target3"/>
    <dgm:cxn modelId="{DB557894-593A-4E37-9731-B5DC02674DBB}" type="presOf" srcId="{516C45AB-8278-481D-88B6-1DACBEE97AF5}" destId="{E95E7B82-1A34-4CCC-BE7B-46FBD0DC99F7}" srcOrd="1" destOrd="0" presId="urn:microsoft.com/office/officeart/2005/8/layout/target3"/>
    <dgm:cxn modelId="{4F2D0470-EF56-493D-829F-BA4350F98ACD}" type="presOf" srcId="{08851529-39C0-4276-AB8A-2AC2C6E4D830}" destId="{AAB57911-B818-40AD-84FC-744525C0B3E3}" srcOrd="0" destOrd="0" presId="urn:microsoft.com/office/officeart/2005/8/layout/target3"/>
    <dgm:cxn modelId="{3CA03B8D-56E1-4133-B19B-2BE9D53FD3C0}" srcId="{08851529-39C0-4276-AB8A-2AC2C6E4D830}" destId="{516C45AB-8278-481D-88B6-1DACBEE97AF5}" srcOrd="0" destOrd="0" parTransId="{0520152D-9795-4572-92EF-E3E20DB95C16}" sibTransId="{74C2C735-413C-4D36-BA3B-8677E3560790}"/>
    <dgm:cxn modelId="{719199FD-AA56-4E78-BA57-FB1026DF731E}" type="presParOf" srcId="{AAB57911-B818-40AD-84FC-744525C0B3E3}" destId="{CABAB13A-D172-4256-B17B-DEDB0E0F7150}" srcOrd="0" destOrd="0" presId="urn:microsoft.com/office/officeart/2005/8/layout/target3"/>
    <dgm:cxn modelId="{B35C1899-1076-4A9B-93FB-4B7A49F755B4}" type="presParOf" srcId="{AAB57911-B818-40AD-84FC-744525C0B3E3}" destId="{3E13774E-0C58-45D0-85A7-975DEEEC339F}" srcOrd="1" destOrd="0" presId="urn:microsoft.com/office/officeart/2005/8/layout/target3"/>
    <dgm:cxn modelId="{81D2778B-B9BD-4751-B643-BF075BD290F2}" type="presParOf" srcId="{AAB57911-B818-40AD-84FC-744525C0B3E3}" destId="{C7BE0163-BBB9-467A-987B-E9BD7F032F27}" srcOrd="2" destOrd="0" presId="urn:microsoft.com/office/officeart/2005/8/layout/target3"/>
    <dgm:cxn modelId="{29D07425-55D1-4F61-9808-39610CA444B1}" type="presParOf" srcId="{AAB57911-B818-40AD-84FC-744525C0B3E3}" destId="{E95E7B82-1A34-4CCC-BE7B-46FBD0DC99F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8FFE8A9-2265-4F4D-B0CC-2762375D48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79760F-7446-4DE0-830B-C18562F12818}">
      <dgm:prSet/>
      <dgm:spPr/>
      <dgm:t>
        <a:bodyPr/>
        <a:lstStyle/>
        <a:p>
          <a:pPr rtl="0"/>
          <a:r>
            <a:rPr lang="ru-RU" b="1" dirty="0" smtClean="0"/>
            <a:t>    В соответствии с Концепцией внедрения новых информационных технологий в дошкольное образование компьютер должен стать в детском саду ядром развивающей предметной среды. Он рассматривается не как отдельное обучающее игровое устройство, а как всепроникающая универсальная информационная система, способная соединиться с различными направлениями образовательного процесса, обогатить их и в корне изменить развивающую среду детского сада в целом.</a:t>
          </a:r>
          <a:r>
            <a:rPr lang="ru-RU" b="0" dirty="0" smtClean="0"/>
            <a:t/>
          </a:r>
          <a:br>
            <a:rPr lang="ru-RU" b="0" dirty="0" smtClean="0"/>
          </a:br>
          <a:endParaRPr lang="ru-RU" b="0" dirty="0"/>
        </a:p>
      </dgm:t>
    </dgm:pt>
    <dgm:pt modelId="{C8EAE57D-A0EE-4198-BFD2-E4F2FB095803}" type="parTrans" cxnId="{98EC37DF-7599-4C56-84C2-7889B3F2143B}">
      <dgm:prSet/>
      <dgm:spPr/>
      <dgm:t>
        <a:bodyPr/>
        <a:lstStyle/>
        <a:p>
          <a:endParaRPr lang="ru-RU"/>
        </a:p>
      </dgm:t>
    </dgm:pt>
    <dgm:pt modelId="{5E05F9C9-EA44-4B2D-A34E-AD9676412031}" type="sibTrans" cxnId="{98EC37DF-7599-4C56-84C2-7889B3F2143B}">
      <dgm:prSet/>
      <dgm:spPr/>
      <dgm:t>
        <a:bodyPr/>
        <a:lstStyle/>
        <a:p>
          <a:endParaRPr lang="ru-RU"/>
        </a:p>
      </dgm:t>
    </dgm:pt>
    <dgm:pt modelId="{9DBA4672-0BB2-4F78-8173-D093E185FB2F}" type="pres">
      <dgm:prSet presAssocID="{E8FFE8A9-2265-4F4D-B0CC-2762375D48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3D78F9-9F2B-4E0A-9FC6-F7ABD2657569}" type="pres">
      <dgm:prSet presAssocID="{6979760F-7446-4DE0-830B-C18562F1281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EC37DF-7599-4C56-84C2-7889B3F2143B}" srcId="{E8FFE8A9-2265-4F4D-B0CC-2762375D48F8}" destId="{6979760F-7446-4DE0-830B-C18562F12818}" srcOrd="0" destOrd="0" parTransId="{C8EAE57D-A0EE-4198-BFD2-E4F2FB095803}" sibTransId="{5E05F9C9-EA44-4B2D-A34E-AD9676412031}"/>
    <dgm:cxn modelId="{54DBF6B2-DC82-45B7-8F1B-DCF1C3D52652}" type="presOf" srcId="{E8FFE8A9-2265-4F4D-B0CC-2762375D48F8}" destId="{9DBA4672-0BB2-4F78-8173-D093E185FB2F}" srcOrd="0" destOrd="0" presId="urn:microsoft.com/office/officeart/2005/8/layout/vList2"/>
    <dgm:cxn modelId="{89AC0ACD-7DE1-4906-ABC2-4F23C711264E}" type="presOf" srcId="{6979760F-7446-4DE0-830B-C18562F12818}" destId="{3A3D78F9-9F2B-4E0A-9FC6-F7ABD2657569}" srcOrd="0" destOrd="0" presId="urn:microsoft.com/office/officeart/2005/8/layout/vList2"/>
    <dgm:cxn modelId="{0271E21F-84BE-43BA-A091-AAE5BA964724}" type="presParOf" srcId="{9DBA4672-0BB2-4F78-8173-D093E185FB2F}" destId="{3A3D78F9-9F2B-4E0A-9FC6-F7ABD26575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949B1D-959B-4A1C-B707-64F99BB4C1E6}">
      <dsp:nvSpPr>
        <dsp:cNvPr id="0" name=""/>
        <dsp:cNvSpPr/>
      </dsp:nvSpPr>
      <dsp:spPr>
        <a:xfrm>
          <a:off x="0" y="624040"/>
          <a:ext cx="4937760" cy="49377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9D687-905F-4DC0-BE39-CE46D611CE1C}">
      <dsp:nvSpPr>
        <dsp:cNvPr id="0" name=""/>
        <dsp:cNvSpPr/>
      </dsp:nvSpPr>
      <dsp:spPr>
        <a:xfrm>
          <a:off x="2468880" y="624040"/>
          <a:ext cx="5760719" cy="49377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Становится аксиомой, что использование информационно-компьютерных технологий (ИКТ) в различных сферах деятельности стало частью </a:t>
          </a:r>
          <a:r>
            <a:rPr lang="ru-RU" sz="2100" b="1" i="1" kern="1200" dirty="0" smtClean="0"/>
            <a:t>культуры </a:t>
          </a:r>
          <a:r>
            <a:rPr lang="ru-RU" sz="2100" b="1" kern="1200" dirty="0" smtClean="0"/>
            <a:t>и необходимой нормой. </a:t>
          </a:r>
          <a:br>
            <a:rPr lang="ru-RU" sz="2100" b="1" kern="1200" dirty="0" smtClean="0"/>
          </a:br>
          <a:r>
            <a:rPr lang="ru-RU" sz="2100" b="1" kern="1200" dirty="0" smtClean="0"/>
            <a:t>       Владение информационно-компьютерными технологиями помогает педагогу чувствовать себя комфортно в новых социально-экономических условиях, а образовательному учреждению – перейти на режим функционирования и развития как открытой образовательной системы. </a:t>
          </a:r>
          <a:r>
            <a:rPr lang="ru-RU" sz="2100" b="0" kern="1200" dirty="0" smtClean="0"/>
            <a:t/>
          </a:r>
          <a:br>
            <a:rPr lang="ru-RU" sz="2100" b="0" kern="1200" dirty="0" smtClean="0"/>
          </a:br>
          <a:endParaRPr lang="ru-RU" sz="2100" b="0" kern="1200" dirty="0"/>
        </a:p>
      </dsp:txBody>
      <dsp:txXfrm>
        <a:off x="2468880" y="624040"/>
        <a:ext cx="5760719" cy="49377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9C61C2-F0D2-43BA-998D-671608E64F64}">
      <dsp:nvSpPr>
        <dsp:cNvPr id="0" name=""/>
        <dsp:cNvSpPr/>
      </dsp:nvSpPr>
      <dsp:spPr>
        <a:xfrm>
          <a:off x="0" y="0"/>
          <a:ext cx="1399032" cy="139903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5A86D-8F9E-47B9-BF0F-29333F68BB5C}">
      <dsp:nvSpPr>
        <dsp:cNvPr id="0" name=""/>
        <dsp:cNvSpPr/>
      </dsp:nvSpPr>
      <dsp:spPr>
        <a:xfrm>
          <a:off x="699515" y="0"/>
          <a:ext cx="7530084" cy="13990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 увеличением объема работ, потребностью опережающего управления, необходимостью прогнозирования и планирования возрастает роль информационного подхода в управлении</a:t>
          </a:r>
          <a:endParaRPr lang="ru-RU" sz="2100" kern="1200" dirty="0"/>
        </a:p>
      </dsp:txBody>
      <dsp:txXfrm>
        <a:off x="699515" y="0"/>
        <a:ext cx="7530084" cy="13990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2186B8-D244-4AA0-8D85-DBE4C64A8056}">
      <dsp:nvSpPr>
        <dsp:cNvPr id="0" name=""/>
        <dsp:cNvSpPr/>
      </dsp:nvSpPr>
      <dsp:spPr>
        <a:xfrm>
          <a:off x="0" y="208605"/>
          <a:ext cx="8229600" cy="5840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/>
            <a:t>        Владение информацией в полной мере облегчает принятие верного управленческого решения.</a:t>
          </a:r>
          <a:br>
            <a:rPr lang="ru-RU" sz="2400" b="0" kern="1200" dirty="0" smtClean="0"/>
          </a:br>
          <a:r>
            <a:rPr lang="ru-RU" sz="2400" b="0" kern="1200" dirty="0" smtClean="0"/>
            <a:t>     Умение искать, отбирать, систематизировать, использовать и хранить информацию позволяет сократить время выработки управленческого решения.</a:t>
          </a:r>
          <a:br>
            <a:rPr lang="ru-RU" sz="2400" b="0" kern="1200" dirty="0" smtClean="0"/>
          </a:br>
          <a:r>
            <a:rPr lang="ru-RU" sz="2400" b="0" kern="1200" dirty="0" smtClean="0"/>
            <a:t>     </a:t>
          </a:r>
          <a:r>
            <a:rPr lang="ru-RU" sz="2400" b="1" kern="1200" dirty="0" smtClean="0">
              <a:solidFill>
                <a:schemeClr val="accent4"/>
              </a:solidFill>
            </a:rPr>
            <a:t>Информатизация управления дошкольным образовательным учреждением является необходимым условием повышения его эффективности</a:t>
          </a:r>
          <a:r>
            <a:rPr lang="ru-RU" sz="2400" b="0" kern="1200" dirty="0" smtClean="0"/>
            <a:t/>
          </a:r>
          <a:br>
            <a:rPr lang="ru-RU" sz="2400" b="0" kern="1200" dirty="0" smtClean="0"/>
          </a:br>
          <a:r>
            <a:rPr lang="ru-RU" sz="2400" b="0" kern="1200" dirty="0" smtClean="0"/>
            <a:t>     Важно, чтобы заведующие, старшие воспитатели ДОУ не только осознавали это, но и владели умениями и навыками, связанными с информационной деятельностью</a:t>
          </a:r>
          <a:endParaRPr lang="ru-RU" sz="2400" b="0" kern="1200" dirty="0"/>
        </a:p>
      </dsp:txBody>
      <dsp:txXfrm>
        <a:off x="0" y="208605"/>
        <a:ext cx="8229600" cy="58406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E7055B-6C7B-4095-A6DF-905ED95E7629}">
      <dsp:nvSpPr>
        <dsp:cNvPr id="0" name=""/>
        <dsp:cNvSpPr/>
      </dsp:nvSpPr>
      <dsp:spPr>
        <a:xfrm rot="10800000">
          <a:off x="1611678" y="2527"/>
          <a:ext cx="5472684" cy="9328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3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методическое обеспечение;</a:t>
          </a:r>
          <a:endParaRPr lang="ru-RU" sz="1800" kern="1200" dirty="0"/>
        </a:p>
      </dsp:txBody>
      <dsp:txXfrm rot="10800000">
        <a:off x="1611678" y="2527"/>
        <a:ext cx="5472684" cy="932882"/>
      </dsp:txXfrm>
    </dsp:sp>
    <dsp:sp modelId="{B5AC1F94-D830-4149-A515-244FE6477BFC}">
      <dsp:nvSpPr>
        <dsp:cNvPr id="0" name=""/>
        <dsp:cNvSpPr/>
      </dsp:nvSpPr>
      <dsp:spPr>
        <a:xfrm>
          <a:off x="1145237" y="2527"/>
          <a:ext cx="932882" cy="9328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61FF3-A77A-48C1-9256-30116B1E9AC5}">
      <dsp:nvSpPr>
        <dsp:cNvPr id="0" name=""/>
        <dsp:cNvSpPr/>
      </dsp:nvSpPr>
      <dsp:spPr>
        <a:xfrm rot="10800000">
          <a:off x="1611678" y="1213881"/>
          <a:ext cx="5472684" cy="9328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3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прикладное программирование;</a:t>
          </a:r>
          <a:endParaRPr lang="ru-RU" sz="1800" kern="1200" dirty="0"/>
        </a:p>
      </dsp:txBody>
      <dsp:txXfrm rot="10800000">
        <a:off x="1611678" y="1213881"/>
        <a:ext cx="5472684" cy="932882"/>
      </dsp:txXfrm>
    </dsp:sp>
    <dsp:sp modelId="{407E9FEF-BE13-4FF0-A9CD-91A7F5D2FDC1}">
      <dsp:nvSpPr>
        <dsp:cNvPr id="0" name=""/>
        <dsp:cNvSpPr/>
      </dsp:nvSpPr>
      <dsp:spPr>
        <a:xfrm>
          <a:off x="1145237" y="1213881"/>
          <a:ext cx="932882" cy="9328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1A74C-274A-4C49-9E64-D1B73EB8DFAB}">
      <dsp:nvSpPr>
        <dsp:cNvPr id="0" name=""/>
        <dsp:cNvSpPr/>
      </dsp:nvSpPr>
      <dsp:spPr>
        <a:xfrm rot="10800000">
          <a:off x="1611678" y="2425236"/>
          <a:ext cx="5472684" cy="9328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3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базовую программную платформу, представленную операционной системой </a:t>
          </a:r>
          <a:r>
            <a:rPr lang="en-US" sz="1800" kern="1200" dirty="0" smtClean="0"/>
            <a:t>Microsoft Windows XP</a:t>
          </a:r>
          <a:r>
            <a:rPr lang="ru-RU" sz="1800" kern="1200" dirty="0" smtClean="0"/>
            <a:t>;</a:t>
          </a:r>
          <a:endParaRPr lang="ru-RU" sz="1800" kern="1200" dirty="0"/>
        </a:p>
      </dsp:txBody>
      <dsp:txXfrm rot="10800000">
        <a:off x="1611678" y="2425236"/>
        <a:ext cx="5472684" cy="932882"/>
      </dsp:txXfrm>
    </dsp:sp>
    <dsp:sp modelId="{CB50657E-8E04-446E-AEBB-F24BB7F869F1}">
      <dsp:nvSpPr>
        <dsp:cNvPr id="0" name=""/>
        <dsp:cNvSpPr/>
      </dsp:nvSpPr>
      <dsp:spPr>
        <a:xfrm>
          <a:off x="1145237" y="2425236"/>
          <a:ext cx="932882" cy="9328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ED40BF-560C-4D43-B6EB-B3EDC4E7A034}">
      <dsp:nvSpPr>
        <dsp:cNvPr id="0" name=""/>
        <dsp:cNvSpPr/>
      </dsp:nvSpPr>
      <dsp:spPr>
        <a:xfrm rot="10800000">
          <a:off x="1611678" y="3636590"/>
          <a:ext cx="5472684" cy="9328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3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аппаратный комплекс – компьютеры, локальную сеть с доступом в Интернет.</a:t>
          </a:r>
          <a:endParaRPr lang="ru-RU" sz="1800" kern="1200" dirty="0"/>
        </a:p>
      </dsp:txBody>
      <dsp:txXfrm rot="10800000">
        <a:off x="1611678" y="3636590"/>
        <a:ext cx="5472684" cy="932882"/>
      </dsp:txXfrm>
    </dsp:sp>
    <dsp:sp modelId="{7B7A4557-D648-4234-86D8-4485FE7F21DE}">
      <dsp:nvSpPr>
        <dsp:cNvPr id="0" name=""/>
        <dsp:cNvSpPr/>
      </dsp:nvSpPr>
      <dsp:spPr>
        <a:xfrm>
          <a:off x="1145237" y="3636590"/>
          <a:ext cx="932882" cy="9328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E4A761-C5F2-48D3-B316-B7AE1BD74DB5}">
      <dsp:nvSpPr>
        <dsp:cNvPr id="0" name=""/>
        <dsp:cNvSpPr/>
      </dsp:nvSpPr>
      <dsp:spPr>
        <a:xfrm>
          <a:off x="0" y="441"/>
          <a:ext cx="8229600" cy="1398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            В детском саду имеются семь компьютеров: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в кабинете заведующего, два в методическом кабинете,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в бухгалтерии, три в комнате знаний для использования в образовательном процессе  детьми.</a:t>
          </a:r>
          <a:endParaRPr lang="ru-RU" sz="1800" b="0" kern="1200" dirty="0"/>
        </a:p>
      </dsp:txBody>
      <dsp:txXfrm>
        <a:off x="0" y="441"/>
        <a:ext cx="8229600" cy="139814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CB1656-D2EA-4094-BC6E-C7ACDD605960}">
      <dsp:nvSpPr>
        <dsp:cNvPr id="0" name=""/>
        <dsp:cNvSpPr/>
      </dsp:nvSpPr>
      <dsp:spPr>
        <a:xfrm>
          <a:off x="105832" y="0"/>
          <a:ext cx="6185841" cy="618584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BC9BE-316E-44A5-8A16-036FE775AE36}">
      <dsp:nvSpPr>
        <dsp:cNvPr id="0" name=""/>
        <dsp:cNvSpPr/>
      </dsp:nvSpPr>
      <dsp:spPr>
        <a:xfrm>
          <a:off x="2294536" y="619485"/>
          <a:ext cx="5829231" cy="46146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В ДОУ используются следующие программы:</a:t>
          </a:r>
          <a:br>
            <a:rPr lang="ru-RU" sz="2100" b="1" kern="1200" dirty="0" smtClean="0"/>
          </a:br>
          <a:r>
            <a:rPr lang="ru-RU" sz="2100" b="0" kern="1200" dirty="0" smtClean="0"/>
            <a:t/>
          </a:r>
          <a:br>
            <a:rPr lang="ru-RU" sz="2100" b="0" kern="1200" dirty="0" smtClean="0"/>
          </a:br>
          <a:r>
            <a:rPr lang="en-US" sz="2100" b="0" kern="1200" dirty="0" smtClean="0"/>
            <a:t>Microsoft Office 2007 (Word –</a:t>
          </a:r>
          <a:r>
            <a:rPr lang="ru-RU" sz="2100" b="0" kern="1200" dirty="0" smtClean="0"/>
            <a:t> текстовый редактор;</a:t>
          </a:r>
          <a:r>
            <a:rPr lang="en-US" sz="2100" b="0" kern="1200" dirty="0" smtClean="0"/>
            <a:t> Excel</a:t>
          </a:r>
          <a:r>
            <a:rPr lang="ru-RU" sz="2100" b="0" kern="1200" dirty="0" smtClean="0"/>
            <a:t> – редактор таблиц;</a:t>
          </a:r>
          <a:r>
            <a:rPr lang="en-US" sz="2100" b="0" kern="1200" dirty="0" smtClean="0"/>
            <a:t> Power Point</a:t>
          </a:r>
          <a:r>
            <a:rPr lang="ru-RU" sz="2100" b="0" kern="1200" dirty="0" smtClean="0"/>
            <a:t> – программа для создания </a:t>
          </a:r>
          <a:r>
            <a:rPr lang="ru-RU" sz="2100" b="0" kern="1200" dirty="0" err="1" smtClean="0"/>
            <a:t>мультимедийных</a:t>
          </a:r>
          <a:r>
            <a:rPr lang="ru-RU" sz="2100" b="0" kern="1200" dirty="0" smtClean="0"/>
            <a:t> презентаций;</a:t>
          </a:r>
          <a:r>
            <a:rPr lang="en-US" sz="2100" b="0" kern="1200" dirty="0" smtClean="0"/>
            <a:t> Adobe Photoshop</a:t>
          </a:r>
          <a:r>
            <a:rPr lang="ru-RU" sz="2100" b="0" kern="1200" dirty="0" smtClean="0"/>
            <a:t> – редактор графических файлов; </a:t>
          </a:r>
          <a:r>
            <a:rPr lang="en-US" sz="2100" b="0" kern="1200" dirty="0" smtClean="0"/>
            <a:t>ABBYY Fine Reader</a:t>
          </a:r>
          <a:r>
            <a:rPr lang="ru-RU" sz="2100" b="0" kern="1200" dirty="0" smtClean="0"/>
            <a:t> 8,0 – система оптического распознавания;</a:t>
          </a:r>
          <a:r>
            <a:rPr lang="en-US" sz="2100" b="0" kern="1200" dirty="0" smtClean="0"/>
            <a:t/>
          </a:r>
          <a:br>
            <a:rPr lang="en-US" sz="2100" b="0" kern="1200" dirty="0" smtClean="0"/>
          </a:br>
          <a:r>
            <a:rPr lang="en-US" sz="2100" b="0" kern="1200" dirty="0" smtClean="0"/>
            <a:t>Internet Explorer</a:t>
          </a:r>
          <a:r>
            <a:rPr lang="ru-RU" sz="2100" b="0" kern="1200" dirty="0" smtClean="0"/>
            <a:t>)</a:t>
          </a:r>
          <a:endParaRPr lang="ru-RU" sz="2100" b="0" kern="1200" dirty="0"/>
        </a:p>
      </dsp:txBody>
      <dsp:txXfrm>
        <a:off x="2294536" y="619485"/>
        <a:ext cx="5829231" cy="461462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622633-0077-474A-9458-23C8626733DD}">
      <dsp:nvSpPr>
        <dsp:cNvPr id="0" name=""/>
        <dsp:cNvSpPr/>
      </dsp:nvSpPr>
      <dsp:spPr>
        <a:xfrm>
          <a:off x="0" y="30876"/>
          <a:ext cx="8229600" cy="1731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           Кроме того,  для ведения бухгалтерского учета и отчетности главным бухгалтером ДОУ используются программы: 1С Бухгалтерия; ПАРУС-бюджет; Клиент СЭД «ПБС»; ИФНС Контур-Экстерн; </a:t>
          </a:r>
          <a:r>
            <a:rPr lang="ru-RU" sz="2000" kern="1200" dirty="0" err="1" smtClean="0"/>
            <a:t>Налогоплатильщик</a:t>
          </a:r>
          <a:r>
            <a:rPr lang="ru-RU" sz="2000" kern="1200" dirty="0" smtClean="0"/>
            <a:t>, Документы ПУБ; АРМ «Бюджетополучатель».</a:t>
          </a:r>
          <a:endParaRPr lang="ru-RU" sz="2000" kern="1200" dirty="0"/>
        </a:p>
      </dsp:txBody>
      <dsp:txXfrm>
        <a:off x="0" y="30876"/>
        <a:ext cx="8229600" cy="17316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818DDD-545D-4E1D-B88E-E1726B765268}">
      <dsp:nvSpPr>
        <dsp:cNvPr id="0" name=""/>
        <dsp:cNvSpPr/>
      </dsp:nvSpPr>
      <dsp:spPr>
        <a:xfrm>
          <a:off x="0" y="57186"/>
          <a:ext cx="8229600" cy="12846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Для ведения документации по питанию (меню-требование, анализ соблюдения натуральных норм питания, анализ химического состава и калорийности питания)  организации питания детей используется программа – Организация питания в ДОУ.</a:t>
          </a:r>
          <a:endParaRPr lang="ru-RU" sz="1800" kern="1200" dirty="0"/>
        </a:p>
      </dsp:txBody>
      <dsp:txXfrm>
        <a:off x="0" y="57186"/>
        <a:ext cx="8229600" cy="128465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4D056D-AA19-4210-9459-E5E1BD6B28BA}">
      <dsp:nvSpPr>
        <dsp:cNvPr id="0" name=""/>
        <dsp:cNvSpPr/>
      </dsp:nvSpPr>
      <dsp:spPr>
        <a:xfrm>
          <a:off x="0" y="958"/>
          <a:ext cx="8229600" cy="15034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     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Использование информационно-коммуникативных технологий в методической работе ДОУ  позволяет расширить творческие возможности педагога и оказывает положительное влияние на различные стороны профессионального развития педагогов. </a:t>
          </a:r>
          <a:r>
            <a:rPr lang="ru-RU" sz="1700" kern="1200" dirty="0" smtClean="0"/>
            <a:t/>
          </a:r>
          <a:br>
            <a:rPr lang="ru-RU" sz="1700" kern="1200" dirty="0" smtClean="0"/>
          </a:br>
          <a:endParaRPr lang="ru-RU" sz="1700" kern="1200" dirty="0"/>
        </a:p>
      </dsp:txBody>
      <dsp:txXfrm>
        <a:off x="0" y="958"/>
        <a:ext cx="8229600" cy="150340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69EF9EF-740A-4426-9B2A-BBC75AB65580}" type="datetimeFigureOut">
              <a:rPr lang="ru-RU" smtClean="0"/>
              <a:pPr/>
              <a:t>16.11.2011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F60D5BC-D61C-4B38-8C6D-836F3084AF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Муниципальное </a:t>
            </a:r>
            <a:r>
              <a:rPr lang="ru-RU" sz="2400" b="1" dirty="0"/>
              <a:t>дошкольное образовательное </a:t>
            </a:r>
            <a:r>
              <a:rPr lang="ru-RU" sz="2400" b="1" dirty="0" smtClean="0"/>
              <a:t>учреждение</a:t>
            </a:r>
            <a:br>
              <a:rPr lang="ru-RU" sz="2400" b="1" dirty="0" smtClean="0"/>
            </a:br>
            <a:r>
              <a:rPr lang="ru-RU" sz="2400" b="1" dirty="0" smtClean="0"/>
              <a:t>детский сад </a:t>
            </a:r>
            <a:r>
              <a:rPr lang="ru-RU" sz="2400" b="1" dirty="0" err="1" smtClean="0"/>
              <a:t>общеразвивающего</a:t>
            </a:r>
            <a:r>
              <a:rPr lang="ru-RU" sz="2400" b="1" dirty="0" smtClean="0"/>
              <a:t> вида № 307 </a:t>
            </a:r>
            <a:br>
              <a:rPr lang="ru-RU" sz="2400" b="1" dirty="0" smtClean="0"/>
            </a:br>
            <a:r>
              <a:rPr lang="ru-RU" sz="2400" b="1" dirty="0" smtClean="0"/>
              <a:t>Центрального района г.Волгограда 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b="1" dirty="0" smtClean="0"/>
          </a:p>
          <a:p>
            <a:pPr algn="ctr"/>
            <a:r>
              <a:rPr lang="ru-RU" b="1" dirty="0" smtClean="0"/>
              <a:t> </a:t>
            </a:r>
            <a:r>
              <a:rPr lang="ru-RU" sz="4000" b="1" dirty="0" smtClean="0"/>
              <a:t>Информационно-коммуникативные </a:t>
            </a:r>
            <a:r>
              <a:rPr lang="ru-RU" sz="4000" b="1" dirty="0"/>
              <a:t>технологии </a:t>
            </a:r>
            <a:r>
              <a:rPr lang="ru-RU" sz="4000" b="1" dirty="0" smtClean="0"/>
              <a:t>в </a:t>
            </a:r>
            <a:r>
              <a:rPr lang="ru-RU" sz="4000" b="1" dirty="0"/>
              <a:t>работе ДОУ, как средство повышения качества дошкольного </a:t>
            </a:r>
            <a:r>
              <a:rPr lang="ru-RU" sz="4000" b="1" dirty="0" smtClean="0"/>
              <a:t>образования</a:t>
            </a:r>
            <a:endParaRPr lang="ru-RU" sz="4000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67494"/>
          <a:ext cx="8229600" cy="6185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949B1D-959B-4A1C-B707-64F99BB4C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8B949B1D-959B-4A1C-B707-64F99BB4C1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8F9D687-905F-4DC0-BE39-CE46D611C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dgm id="{F8F9D687-905F-4DC0-BE39-CE46D611CE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67494"/>
          <a:ext cx="8229600" cy="139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Содержимое 3" descr="DSC00032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1523999" y="1882775"/>
            <a:ext cx="6096001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67494"/>
          <a:ext cx="8229600" cy="62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2186B8-D244-4AA0-8D85-DBE4C64A8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002186B8-D244-4AA0-8D85-DBE4C64A80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Информационная система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нашего дошкольного учреждения включает в себя: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AC1F94-D830-4149-A515-244FE6477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5AC1F94-D830-4149-A515-244FE6477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5AC1F94-D830-4149-A515-244FE6477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E7055B-6C7B-4095-A6DF-905ED95E76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2FE7055B-6C7B-4095-A6DF-905ED95E76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2FE7055B-6C7B-4095-A6DF-905ED95E76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7E9FEF-BE13-4FF0-A9CD-91A7F5D2F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407E9FEF-BE13-4FF0-A9CD-91A7F5D2F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407E9FEF-BE13-4FF0-A9CD-91A7F5D2F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F61FF3-A77A-48C1-9256-30116B1E9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D9F61FF3-A77A-48C1-9256-30116B1E9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D9F61FF3-A77A-48C1-9256-30116B1E9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50657E-8E04-446E-AEBB-F24BB7F86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CB50657E-8E04-446E-AEBB-F24BB7F86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CB50657E-8E04-446E-AEBB-F24BB7F86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C1A74C-274A-4C49-9E64-D1B73EB8D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E2C1A74C-274A-4C49-9E64-D1B73EB8D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E2C1A74C-274A-4C49-9E64-D1B73EB8D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7A4557-D648-4234-86D8-4485FE7F2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7B7A4557-D648-4234-86D8-4485FE7F2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7B7A4557-D648-4234-86D8-4485FE7F2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ED40BF-560C-4D43-B6EB-B3EDC4E7A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87ED40BF-560C-4D43-B6EB-B3EDC4E7A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87ED40BF-560C-4D43-B6EB-B3EDC4E7A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67494"/>
          <a:ext cx="8229600" cy="139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У компьютера 2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1524000" y="1882775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67494"/>
          <a:ext cx="8229600" cy="6185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B1656-D2EA-4094-BC6E-C7ACDD605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C7CB1656-D2EA-4094-BC6E-C7ACDD605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5BC9BE-316E-44A5-8A16-036FE775A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B85BC9BE-316E-44A5-8A16-036FE775AE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67494"/>
          <a:ext cx="8229600" cy="1793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67494"/>
          <a:ext cx="8229600" cy="139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DSC00585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1523999" y="1882775"/>
            <a:ext cx="6096001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67494"/>
          <a:ext cx="8229600" cy="1505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DSC00716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1547664" y="1844824"/>
            <a:ext cx="6096001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67494"/>
          <a:ext cx="8229600" cy="6329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935640-62F7-4E8B-82FC-C311C9C459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7935640-62F7-4E8B-82FC-C311C9C459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67494"/>
          <a:ext cx="8229600" cy="62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ABAB13A-D172-4256-B17B-DEDB0E0F7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CABAB13A-D172-4256-B17B-DEDB0E0F71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BE0163-BBB9-467A-987B-E9BD7F032F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C7BE0163-BBB9-467A-987B-E9BD7F032F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25785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       Наличие у детского сада собственного сайта в сети Интернет предоставляет родителям возможность оперативного получения информации о жизни ДОУ, группы, расписании занятий, о проводимых мероприятиях, праздниках, развлечениях.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67494"/>
          <a:ext cx="8229600" cy="62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321</TotalTime>
  <Words>362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Яркая</vt:lpstr>
      <vt:lpstr>Муниципальное дошкольное образовательное учреждение детский сад общеразвивающего вида № 307  Центрального района г.Волгограда </vt:lpstr>
      <vt:lpstr>Слайд 2</vt:lpstr>
      <vt:lpstr>Слайд 3</vt:lpstr>
      <vt:lpstr>Слайд 4</vt:lpstr>
      <vt:lpstr>Информационная система  нашего дошкольного учреждения включает в себя: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      Наличие у детского сада собственного сайта в сети Интернет предоставляет родителям возможность оперативного получения информации о жизни ДОУ, группы, расписании занятий, о проводимых мероприятиях, праздниках, развлечениях.  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детский сад общеразвивающего вида № 307  Центрального района г.Волгограда </dc:title>
  <dc:creator>zavmdou</dc:creator>
  <cp:lastModifiedBy>zavmdou</cp:lastModifiedBy>
  <cp:revision>33</cp:revision>
  <dcterms:created xsi:type="dcterms:W3CDTF">2010-09-01T09:49:07Z</dcterms:created>
  <dcterms:modified xsi:type="dcterms:W3CDTF">2011-11-16T14:03:41Z</dcterms:modified>
</cp:coreProperties>
</file>